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7" r:id="rId3"/>
    <p:sldId id="258" r:id="rId4"/>
  </p:sldIdLst>
  <p:sldSz cx="9144000" cy="6858000" type="screen4x3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46" y="-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Wednesday, September 30, 2015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Wednesday, September 30,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Wednesday, September 30,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Wednesday, September 30, 2015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Wednesday, September 30, 2015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Wednesday, September 30, 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Wednesday, September 30, 2015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Wednesday, September 30,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Wednesday, September 30, 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Wednesday, September 30, 2015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Wednesday, September 30, 2015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Wednesday, September 30,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bject 57"/>
          <p:cNvSpPr/>
          <p:nvPr/>
        </p:nvSpPr>
        <p:spPr>
          <a:xfrm>
            <a:off x="587654" y="1752600"/>
            <a:ext cx="8073251" cy="0"/>
          </a:xfrm>
          <a:custGeom>
            <a:avLst/>
            <a:gdLst/>
            <a:ahLst/>
            <a:cxnLst/>
            <a:rect l="l" t="t" r="r" b="b"/>
            <a:pathLst>
              <a:path w="8073251">
                <a:moveTo>
                  <a:pt x="0" y="0"/>
                </a:moveTo>
                <a:lnTo>
                  <a:pt x="8073251" y="0"/>
                </a:lnTo>
              </a:path>
            </a:pathLst>
          </a:custGeom>
          <a:ln w="158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6" name="object 56"/>
          <p:cNvSpPr txBox="1"/>
          <p:nvPr/>
        </p:nvSpPr>
        <p:spPr>
          <a:xfrm>
            <a:off x="574954" y="402867"/>
            <a:ext cx="8085951" cy="10449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8726" indent="0" algn="ctr">
              <a:lnSpc>
                <a:spcPct val="100041"/>
              </a:lnSpc>
            </a:pPr>
            <a:r>
              <a:rPr lang="en-US" sz="2800" b="1" dirty="0" err="1" smtClean="0">
                <a:latin typeface="Arial"/>
                <a:cs typeface="Arial"/>
              </a:rPr>
              <a:t>Polimiosite</a:t>
            </a:r>
            <a:r>
              <a:rPr lang="en-US" sz="2800" b="1" dirty="0" smtClean="0">
                <a:latin typeface="Arial"/>
                <a:cs typeface="Arial"/>
              </a:rPr>
              <a:t>: </a:t>
            </a:r>
            <a:r>
              <a:rPr lang="en-US" sz="2800" b="1" dirty="0" err="1" smtClean="0">
                <a:latin typeface="Arial"/>
                <a:cs typeface="Arial"/>
              </a:rPr>
              <a:t>Relato</a:t>
            </a:r>
            <a:r>
              <a:rPr lang="en-US" sz="2800" b="1" dirty="0" smtClean="0">
                <a:latin typeface="Arial"/>
                <a:cs typeface="Arial"/>
              </a:rPr>
              <a:t> de </a:t>
            </a:r>
            <a:r>
              <a:rPr lang="en-US" sz="2800" b="1" dirty="0" err="1" smtClean="0">
                <a:latin typeface="Arial"/>
                <a:cs typeface="Arial"/>
              </a:rPr>
              <a:t>Caso</a:t>
            </a:r>
            <a:endParaRPr sz="2800" b="1" dirty="0" smtClean="0">
              <a:latin typeface="Arial"/>
              <a:cs typeface="Arial"/>
            </a:endParaRPr>
          </a:p>
          <a:p>
            <a:pPr marL="12700" marR="9205">
              <a:lnSpc>
                <a:spcPct val="95825"/>
              </a:lnSpc>
              <a:spcBef>
                <a:spcPts val="1637"/>
              </a:spcBef>
            </a:pPr>
            <a:r>
              <a:rPr lang="en-US" sz="1400" b="1" spc="-114" dirty="0" smtClean="0">
                <a:latin typeface="Arial"/>
                <a:cs typeface="Arial"/>
              </a:rPr>
              <a:t>                                       </a:t>
            </a:r>
          </a:p>
          <a:p>
            <a:pPr marL="12700" marR="9205">
              <a:lnSpc>
                <a:spcPct val="95825"/>
              </a:lnSpc>
              <a:spcBef>
                <a:spcPts val="1637"/>
              </a:spcBef>
            </a:pPr>
            <a:r>
              <a:rPr lang="en-US" sz="1400" b="1" spc="-114" dirty="0" smtClean="0">
                <a:latin typeface="Arial"/>
                <a:cs typeface="Arial"/>
              </a:rPr>
              <a:t>                               </a:t>
            </a:r>
            <a:r>
              <a:rPr lang="en-US" sz="1400" b="1" spc="-114" dirty="0" err="1" smtClean="0">
                <a:latin typeface="Arial"/>
                <a:cs typeface="Arial"/>
              </a:rPr>
              <a:t>Battaiola</a:t>
            </a:r>
            <a:r>
              <a:rPr sz="1400" b="1" spc="0" dirty="0" smtClean="0">
                <a:latin typeface="Arial"/>
                <a:cs typeface="Arial"/>
              </a:rPr>
              <a:t>,</a:t>
            </a:r>
            <a:r>
              <a:rPr sz="1400" b="1" spc="-34" dirty="0" smtClean="0">
                <a:latin typeface="Arial"/>
                <a:cs typeface="Arial"/>
              </a:rPr>
              <a:t> </a:t>
            </a:r>
            <a:r>
              <a:rPr lang="en-US" sz="1400" b="1" spc="-34" dirty="0" smtClean="0">
                <a:latin typeface="Arial"/>
                <a:cs typeface="Arial"/>
              </a:rPr>
              <a:t>M R</a:t>
            </a:r>
            <a:r>
              <a:rPr sz="1400" b="1" spc="0" dirty="0" smtClean="0">
                <a:latin typeface="Arial"/>
                <a:cs typeface="Arial"/>
              </a:rPr>
              <a:t>¹</a:t>
            </a:r>
            <a:r>
              <a:rPr sz="1400" b="1" spc="0" dirty="0" smtClean="0">
                <a:latin typeface="Arial"/>
                <a:cs typeface="Arial"/>
              </a:rPr>
              <a:t>;</a:t>
            </a:r>
            <a:r>
              <a:rPr sz="1400" b="1" spc="-34" dirty="0" smtClean="0">
                <a:latin typeface="Arial"/>
                <a:cs typeface="Arial"/>
              </a:rPr>
              <a:t> </a:t>
            </a:r>
            <a:r>
              <a:rPr lang="en-US" sz="1400" b="1" spc="-34" dirty="0" err="1" smtClean="0">
                <a:latin typeface="Arial"/>
                <a:cs typeface="Arial"/>
              </a:rPr>
              <a:t>Seo</a:t>
            </a:r>
            <a:r>
              <a:rPr sz="1400" b="1" spc="0" dirty="0" smtClean="0">
                <a:latin typeface="Arial"/>
                <a:cs typeface="Arial"/>
              </a:rPr>
              <a:t>,</a:t>
            </a:r>
            <a:r>
              <a:rPr sz="1400" b="1" spc="-9" dirty="0" smtClean="0">
                <a:latin typeface="Arial"/>
                <a:cs typeface="Arial"/>
              </a:rPr>
              <a:t> </a:t>
            </a:r>
            <a:r>
              <a:rPr lang="en-US" sz="1400" b="1" spc="-9" dirty="0" smtClean="0">
                <a:latin typeface="Arial"/>
                <a:cs typeface="Arial"/>
              </a:rPr>
              <a:t>G Y</a:t>
            </a:r>
            <a:r>
              <a:rPr sz="1400" b="1" spc="0" dirty="0" smtClean="0">
                <a:latin typeface="Arial"/>
                <a:cs typeface="Arial"/>
              </a:rPr>
              <a:t>¹</a:t>
            </a:r>
            <a:r>
              <a:rPr sz="1400" b="1" spc="0" dirty="0" smtClean="0">
                <a:latin typeface="Arial"/>
                <a:cs typeface="Arial"/>
              </a:rPr>
              <a:t>; </a:t>
            </a:r>
            <a:r>
              <a:rPr lang="en-US" sz="1400" b="1" spc="0" dirty="0" err="1" smtClean="0">
                <a:latin typeface="Arial"/>
                <a:cs typeface="Arial"/>
              </a:rPr>
              <a:t>Salione</a:t>
            </a:r>
            <a:r>
              <a:rPr lang="en-US" sz="1400" b="1" spc="0" dirty="0" smtClean="0">
                <a:latin typeface="Arial"/>
                <a:cs typeface="Arial"/>
              </a:rPr>
              <a:t> da Silva, N M</a:t>
            </a:r>
            <a:r>
              <a:rPr sz="1400" b="1" spc="0" dirty="0" smtClean="0">
                <a:latin typeface="Arial"/>
                <a:cs typeface="Arial"/>
              </a:rPr>
              <a:t>¹</a:t>
            </a:r>
            <a:r>
              <a:rPr sz="1400" b="1" spc="0" dirty="0" smtClean="0">
                <a:latin typeface="Arial"/>
                <a:cs typeface="Arial"/>
              </a:rPr>
              <a:t>;</a:t>
            </a:r>
            <a:r>
              <a:rPr sz="1400" b="1" spc="-14" dirty="0" smtClean="0">
                <a:latin typeface="Arial"/>
                <a:cs typeface="Arial"/>
              </a:rPr>
              <a:t> </a:t>
            </a:r>
            <a:r>
              <a:rPr sz="1400" b="1" spc="0" dirty="0" smtClean="0">
                <a:latin typeface="Arial"/>
                <a:cs typeface="Arial"/>
              </a:rPr>
              <a:t>S</a:t>
            </a:r>
            <a:r>
              <a:rPr sz="1400" b="1" spc="4" dirty="0" smtClean="0">
                <a:latin typeface="Arial"/>
                <a:cs typeface="Arial"/>
              </a:rPr>
              <a:t>il</a:t>
            </a:r>
            <a:r>
              <a:rPr sz="1400" b="1" spc="-14" dirty="0" smtClean="0">
                <a:latin typeface="Arial"/>
                <a:cs typeface="Arial"/>
              </a:rPr>
              <a:t>v</a:t>
            </a:r>
            <a:r>
              <a:rPr sz="1400" b="1" spc="0" dirty="0" smtClean="0">
                <a:latin typeface="Arial"/>
                <a:cs typeface="Arial"/>
              </a:rPr>
              <a:t>a,</a:t>
            </a:r>
            <a:r>
              <a:rPr sz="1400" b="1" spc="-9" dirty="0" smtClean="0">
                <a:latin typeface="Arial"/>
                <a:cs typeface="Arial"/>
              </a:rPr>
              <a:t> </a:t>
            </a:r>
            <a:r>
              <a:rPr sz="1400" b="1" spc="0" dirty="0" smtClean="0">
                <a:latin typeface="Arial"/>
                <a:cs typeface="Arial"/>
              </a:rPr>
              <a:t>F</a:t>
            </a:r>
            <a:r>
              <a:rPr sz="1400" b="1" spc="-9" dirty="0" smtClean="0">
                <a:latin typeface="Arial"/>
                <a:cs typeface="Arial"/>
              </a:rPr>
              <a:t> </a:t>
            </a:r>
            <a:r>
              <a:rPr sz="1400" b="1" spc="0" dirty="0" smtClean="0">
                <a:latin typeface="Arial"/>
                <a:cs typeface="Arial"/>
              </a:rPr>
              <a:t>H</a:t>
            </a:r>
            <a:r>
              <a:rPr sz="1400" b="1" spc="4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L</a:t>
            </a:r>
            <a:r>
              <a:rPr sz="1400" b="1" spc="0" dirty="0" smtClean="0">
                <a:latin typeface="Arial"/>
                <a:cs typeface="Arial"/>
              </a:rPr>
              <a:t>¹</a:t>
            </a:r>
            <a:r>
              <a:rPr lang="en-US" sz="1400" b="1" spc="0" dirty="0" smtClean="0">
                <a:latin typeface="Arial"/>
                <a:cs typeface="Arial"/>
              </a:rPr>
              <a:t>; </a:t>
            </a:r>
            <a:r>
              <a:rPr lang="en-US" sz="1400" b="1" spc="0" dirty="0" err="1" smtClean="0">
                <a:latin typeface="Arial"/>
                <a:cs typeface="Arial"/>
              </a:rPr>
              <a:t>Mendonça</a:t>
            </a:r>
            <a:r>
              <a:rPr lang="en-US" sz="1400" b="1" spc="0" dirty="0" smtClean="0">
                <a:latin typeface="Arial"/>
                <a:cs typeface="Arial"/>
              </a:rPr>
              <a:t>, F P</a:t>
            </a:r>
            <a:r>
              <a:rPr lang="pt-BR" sz="1400" b="1" baseline="30000" dirty="0" smtClean="0">
                <a:latin typeface="Arial"/>
                <a:cs typeface="Arial"/>
              </a:rPr>
              <a:t>2</a:t>
            </a:r>
            <a:r>
              <a:rPr sz="1400" b="1" spc="0" dirty="0" smtClean="0"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73239" y="2051777"/>
            <a:ext cx="8156779" cy="8438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b="1" spc="0" dirty="0" smtClean="0">
                <a:latin typeface="Arial"/>
                <a:cs typeface="Arial"/>
              </a:rPr>
              <a:t>¹ </a:t>
            </a:r>
            <a:r>
              <a:rPr sz="1400" b="1" spc="14" dirty="0" err="1" smtClean="0">
                <a:latin typeface="Arial"/>
                <a:cs typeface="Arial"/>
              </a:rPr>
              <a:t>M</a:t>
            </a:r>
            <a:r>
              <a:rPr sz="1400" b="1" spc="0" dirty="0" err="1" smtClean="0">
                <a:latin typeface="Arial"/>
                <a:cs typeface="Arial"/>
              </a:rPr>
              <a:t>é</a:t>
            </a:r>
            <a:r>
              <a:rPr sz="1400" b="1" spc="-4" dirty="0" err="1" smtClean="0">
                <a:latin typeface="Arial"/>
                <a:cs typeface="Arial"/>
              </a:rPr>
              <a:t>di</a:t>
            </a:r>
            <a:r>
              <a:rPr sz="1400" b="1" spc="0" dirty="0" err="1" smtClean="0">
                <a:latin typeface="Arial"/>
                <a:cs typeface="Arial"/>
              </a:rPr>
              <a:t>c</a:t>
            </a:r>
            <a:r>
              <a:rPr lang="en-US" sz="1400" b="1" spc="0" dirty="0" err="1" smtClean="0">
                <a:latin typeface="Arial"/>
                <a:cs typeface="Arial"/>
              </a:rPr>
              <a:t>a</a:t>
            </a:r>
            <a:r>
              <a:rPr sz="1400" b="1" spc="-44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R</a:t>
            </a:r>
            <a:r>
              <a:rPr sz="1400" b="1" spc="0" dirty="0" smtClean="0">
                <a:latin typeface="Arial"/>
                <a:cs typeface="Arial"/>
              </a:rPr>
              <a:t>es</a:t>
            </a:r>
            <a:r>
              <a:rPr sz="1400" b="1" spc="4" dirty="0" smtClean="0">
                <a:latin typeface="Arial"/>
                <a:cs typeface="Arial"/>
              </a:rPr>
              <a:t>i</a:t>
            </a:r>
            <a:r>
              <a:rPr sz="1400" b="1" spc="-4" dirty="0" smtClean="0">
                <a:latin typeface="Arial"/>
                <a:cs typeface="Arial"/>
              </a:rPr>
              <a:t>d</a:t>
            </a:r>
            <a:r>
              <a:rPr sz="1400" b="1" spc="0" dirty="0" smtClean="0">
                <a:latin typeface="Arial"/>
                <a:cs typeface="Arial"/>
              </a:rPr>
              <a:t>e</a:t>
            </a:r>
            <a:r>
              <a:rPr sz="1400" b="1" spc="-4" dirty="0" smtClean="0">
                <a:latin typeface="Arial"/>
                <a:cs typeface="Arial"/>
              </a:rPr>
              <a:t>n</a:t>
            </a:r>
            <a:r>
              <a:rPr sz="1400" b="1" spc="0" dirty="0" smtClean="0">
                <a:latin typeface="Arial"/>
                <a:cs typeface="Arial"/>
              </a:rPr>
              <a:t>te</a:t>
            </a:r>
            <a:r>
              <a:rPr sz="1400" b="1" spc="-29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d</a:t>
            </a:r>
            <a:r>
              <a:rPr sz="1400" b="1" spc="0" dirty="0" smtClean="0">
                <a:latin typeface="Arial"/>
                <a:cs typeface="Arial"/>
              </a:rPr>
              <a:t>e</a:t>
            </a:r>
            <a:r>
              <a:rPr sz="1400" b="1" spc="-14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C</a:t>
            </a:r>
            <a:r>
              <a:rPr sz="1400" b="1" spc="4" dirty="0" smtClean="0">
                <a:latin typeface="Arial"/>
                <a:cs typeface="Arial"/>
              </a:rPr>
              <a:t>lí</a:t>
            </a:r>
            <a:r>
              <a:rPr sz="1400" b="1" spc="-4" dirty="0" smtClean="0">
                <a:latin typeface="Arial"/>
                <a:cs typeface="Arial"/>
              </a:rPr>
              <a:t>n</a:t>
            </a:r>
            <a:r>
              <a:rPr sz="1400" b="1" spc="4" dirty="0" smtClean="0">
                <a:latin typeface="Arial"/>
                <a:cs typeface="Arial"/>
              </a:rPr>
              <a:t>i</a:t>
            </a:r>
            <a:r>
              <a:rPr sz="1400" b="1" spc="0" dirty="0" smtClean="0">
                <a:latin typeface="Arial"/>
                <a:cs typeface="Arial"/>
              </a:rPr>
              <a:t>ca</a:t>
            </a:r>
            <a:r>
              <a:rPr sz="1400" b="1" spc="-29" dirty="0" smtClean="0">
                <a:latin typeface="Arial"/>
                <a:cs typeface="Arial"/>
              </a:rPr>
              <a:t> </a:t>
            </a:r>
            <a:r>
              <a:rPr sz="1400" b="1" spc="14" dirty="0" smtClean="0">
                <a:latin typeface="Arial"/>
                <a:cs typeface="Arial"/>
              </a:rPr>
              <a:t>M</a:t>
            </a:r>
            <a:r>
              <a:rPr sz="1400" b="1" spc="0" dirty="0" smtClean="0">
                <a:latin typeface="Arial"/>
                <a:cs typeface="Arial"/>
              </a:rPr>
              <a:t>é</a:t>
            </a:r>
            <a:r>
              <a:rPr sz="1400" b="1" spc="-4" dirty="0" smtClean="0">
                <a:latin typeface="Arial"/>
                <a:cs typeface="Arial"/>
              </a:rPr>
              <a:t>di</a:t>
            </a:r>
            <a:r>
              <a:rPr sz="1400" b="1" spc="0" dirty="0" smtClean="0">
                <a:latin typeface="Arial"/>
                <a:cs typeface="Arial"/>
              </a:rPr>
              <a:t>ca</a:t>
            </a:r>
            <a:r>
              <a:rPr sz="1400" b="1" spc="-39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n</a:t>
            </a:r>
            <a:r>
              <a:rPr sz="1400" b="1" spc="0" dirty="0" smtClean="0">
                <a:latin typeface="Arial"/>
                <a:cs typeface="Arial"/>
              </a:rPr>
              <a:t>o</a:t>
            </a:r>
            <a:r>
              <a:rPr sz="1400" b="1" spc="-9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Co</a:t>
            </a:r>
            <a:r>
              <a:rPr sz="1400" b="1" spc="0" dirty="0" smtClean="0">
                <a:latin typeface="Arial"/>
                <a:cs typeface="Arial"/>
              </a:rPr>
              <a:t>m</a:t>
            </a:r>
            <a:r>
              <a:rPr sz="1400" b="1" spc="-4" dirty="0" smtClean="0">
                <a:latin typeface="Arial"/>
                <a:cs typeface="Arial"/>
              </a:rPr>
              <a:t>p</a:t>
            </a:r>
            <a:r>
              <a:rPr sz="1400" b="1" spc="4" dirty="0" smtClean="0">
                <a:latin typeface="Arial"/>
                <a:cs typeface="Arial"/>
              </a:rPr>
              <a:t>l</a:t>
            </a:r>
            <a:r>
              <a:rPr sz="1400" b="1" spc="0" dirty="0" smtClean="0">
                <a:latin typeface="Arial"/>
                <a:cs typeface="Arial"/>
              </a:rPr>
              <a:t>exo</a:t>
            </a:r>
            <a:r>
              <a:rPr sz="1400" b="1" spc="-25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Ho</a:t>
            </a:r>
            <a:r>
              <a:rPr sz="1400" b="1" spc="0" dirty="0" smtClean="0">
                <a:latin typeface="Arial"/>
                <a:cs typeface="Arial"/>
              </a:rPr>
              <a:t>s</a:t>
            </a:r>
            <a:r>
              <a:rPr sz="1400" b="1" spc="-4" dirty="0" smtClean="0">
                <a:latin typeface="Arial"/>
                <a:cs typeface="Arial"/>
              </a:rPr>
              <a:t>p</a:t>
            </a:r>
            <a:r>
              <a:rPr sz="1400" b="1" spc="4" dirty="0" smtClean="0">
                <a:latin typeface="Arial"/>
                <a:cs typeface="Arial"/>
              </a:rPr>
              <a:t>i</a:t>
            </a:r>
            <a:r>
              <a:rPr sz="1400" b="1" spc="0" dirty="0" smtClean="0">
                <a:latin typeface="Arial"/>
                <a:cs typeface="Arial"/>
              </a:rPr>
              <a:t>ta</a:t>
            </a:r>
            <a:r>
              <a:rPr sz="1400" b="1" spc="4" dirty="0" smtClean="0">
                <a:latin typeface="Arial"/>
                <a:cs typeface="Arial"/>
              </a:rPr>
              <a:t>l</a:t>
            </a:r>
            <a:r>
              <a:rPr sz="1400" b="1" spc="0" dirty="0" smtClean="0">
                <a:latin typeface="Arial"/>
                <a:cs typeface="Arial"/>
              </a:rPr>
              <a:t>ar</a:t>
            </a:r>
            <a:r>
              <a:rPr sz="1400" b="1" spc="-34" dirty="0" smtClean="0">
                <a:latin typeface="Arial"/>
                <a:cs typeface="Arial"/>
              </a:rPr>
              <a:t> </a:t>
            </a:r>
            <a:r>
              <a:rPr sz="1400" b="1" spc="0" dirty="0" smtClean="0">
                <a:latin typeface="Arial"/>
                <a:cs typeface="Arial"/>
              </a:rPr>
              <a:t>P</a:t>
            </a:r>
            <a:r>
              <a:rPr sz="1400" b="1" spc="4" dirty="0" smtClean="0">
                <a:latin typeface="Arial"/>
                <a:cs typeface="Arial"/>
              </a:rPr>
              <a:t>r</a:t>
            </a:r>
            <a:r>
              <a:rPr sz="1400" b="1" spc="0" dirty="0" smtClean="0">
                <a:latin typeface="Arial"/>
                <a:cs typeface="Arial"/>
              </a:rPr>
              <a:t>efe</a:t>
            </a:r>
            <a:r>
              <a:rPr sz="1400" b="1" spc="4" dirty="0" smtClean="0">
                <a:latin typeface="Arial"/>
                <a:cs typeface="Arial"/>
              </a:rPr>
              <a:t>i</a:t>
            </a:r>
            <a:r>
              <a:rPr sz="1400" b="1" spc="0" dirty="0" smtClean="0">
                <a:latin typeface="Arial"/>
                <a:cs typeface="Arial"/>
              </a:rPr>
              <a:t>to</a:t>
            </a:r>
            <a:r>
              <a:rPr sz="1400" b="1" spc="-44" dirty="0" smtClean="0">
                <a:latin typeface="Arial"/>
                <a:cs typeface="Arial"/>
              </a:rPr>
              <a:t> </a:t>
            </a:r>
            <a:r>
              <a:rPr sz="1400" b="1" spc="0" dirty="0" smtClean="0">
                <a:latin typeface="Arial"/>
                <a:cs typeface="Arial"/>
              </a:rPr>
              <a:t>E</a:t>
            </a:r>
            <a:r>
              <a:rPr sz="1400" b="1" spc="-4" dirty="0" smtClean="0">
                <a:latin typeface="Arial"/>
                <a:cs typeface="Arial"/>
              </a:rPr>
              <a:t>d</a:t>
            </a:r>
            <a:r>
              <a:rPr sz="1400" b="1" spc="4" dirty="0" smtClean="0">
                <a:latin typeface="Arial"/>
                <a:cs typeface="Arial"/>
              </a:rPr>
              <a:t>i</a:t>
            </a:r>
            <a:r>
              <a:rPr sz="1400" b="1" spc="-14" dirty="0" smtClean="0">
                <a:latin typeface="Arial"/>
                <a:cs typeface="Arial"/>
              </a:rPr>
              <a:t>v</a:t>
            </a:r>
            <a:r>
              <a:rPr sz="1400" b="1" spc="0" dirty="0" smtClean="0">
                <a:latin typeface="Arial"/>
                <a:cs typeface="Arial"/>
              </a:rPr>
              <a:t>a</a:t>
            </a:r>
            <a:r>
              <a:rPr sz="1400" b="1" spc="4" dirty="0" smtClean="0">
                <a:latin typeface="Arial"/>
                <a:cs typeface="Arial"/>
              </a:rPr>
              <a:t>l</a:t>
            </a:r>
            <a:r>
              <a:rPr sz="1400" b="1" spc="-4" dirty="0" smtClean="0">
                <a:latin typeface="Arial"/>
                <a:cs typeface="Arial"/>
              </a:rPr>
              <a:t>d</a:t>
            </a:r>
            <a:r>
              <a:rPr sz="1400" b="1" spc="0" dirty="0" smtClean="0">
                <a:latin typeface="Arial"/>
                <a:cs typeface="Arial"/>
              </a:rPr>
              <a:t>o</a:t>
            </a:r>
            <a:r>
              <a:rPr sz="1400" b="1" spc="-19" dirty="0" smtClean="0">
                <a:latin typeface="Arial"/>
                <a:cs typeface="Arial"/>
              </a:rPr>
              <a:t> </a:t>
            </a:r>
            <a:r>
              <a:rPr sz="1400" b="1" spc="0" dirty="0" smtClean="0">
                <a:latin typeface="Arial"/>
                <a:cs typeface="Arial"/>
              </a:rPr>
              <a:t>O</a:t>
            </a:r>
            <a:r>
              <a:rPr sz="1400" b="1" spc="4" dirty="0" smtClean="0">
                <a:latin typeface="Arial"/>
                <a:cs typeface="Arial"/>
              </a:rPr>
              <a:t>r</a:t>
            </a:r>
            <a:r>
              <a:rPr sz="1400" b="1" spc="0" dirty="0" smtClean="0">
                <a:latin typeface="Arial"/>
                <a:cs typeface="Arial"/>
              </a:rPr>
              <a:t>si</a:t>
            </a:r>
            <a:r>
              <a:rPr sz="1400" b="1" spc="-9" dirty="0" smtClean="0">
                <a:latin typeface="Arial"/>
                <a:cs typeface="Arial"/>
              </a:rPr>
              <a:t> </a:t>
            </a:r>
            <a:r>
              <a:rPr sz="1400" b="1" spc="0" dirty="0" smtClean="0">
                <a:latin typeface="Arial"/>
                <a:cs typeface="Arial"/>
              </a:rPr>
              <a:t>(</a:t>
            </a:r>
            <a:r>
              <a:rPr sz="1400" b="1" spc="-4" dirty="0" smtClean="0">
                <a:latin typeface="Arial"/>
                <a:cs typeface="Arial"/>
              </a:rPr>
              <a:t>Co</a:t>
            </a:r>
            <a:r>
              <a:rPr sz="1400" b="1" spc="0" dirty="0" smtClean="0">
                <a:latin typeface="Arial"/>
                <a:cs typeface="Arial"/>
              </a:rPr>
              <a:t>m</a:t>
            </a:r>
            <a:r>
              <a:rPr sz="1400" b="1" spc="-4" dirty="0" smtClean="0">
                <a:latin typeface="Arial"/>
                <a:cs typeface="Arial"/>
              </a:rPr>
              <a:t>p</a:t>
            </a:r>
            <a:r>
              <a:rPr sz="1400" b="1" spc="4" dirty="0" smtClean="0">
                <a:latin typeface="Arial"/>
                <a:cs typeface="Arial"/>
              </a:rPr>
              <a:t>l</a:t>
            </a:r>
            <a:r>
              <a:rPr sz="1400" b="1" spc="0" dirty="0" smtClean="0">
                <a:latin typeface="Arial"/>
                <a:cs typeface="Arial"/>
              </a:rPr>
              <a:t>exo</a:t>
            </a:r>
            <a:endParaRPr sz="1400" dirty="0">
              <a:latin typeface="Arial"/>
              <a:cs typeface="Arial"/>
            </a:endParaRPr>
          </a:p>
          <a:p>
            <a:pPr marL="12700" marR="26746">
              <a:lnSpc>
                <a:spcPct val="95825"/>
              </a:lnSpc>
            </a:pPr>
            <a:r>
              <a:rPr sz="1400" b="1" spc="-4" dirty="0" smtClean="0">
                <a:latin typeface="Arial"/>
                <a:cs typeface="Arial"/>
              </a:rPr>
              <a:t>Ho</a:t>
            </a:r>
            <a:r>
              <a:rPr sz="1400" b="1" spc="0" dirty="0" smtClean="0">
                <a:latin typeface="Arial"/>
                <a:cs typeface="Arial"/>
              </a:rPr>
              <a:t>s</a:t>
            </a:r>
            <a:r>
              <a:rPr sz="1400" b="1" spc="-4" dirty="0" smtClean="0">
                <a:latin typeface="Arial"/>
                <a:cs typeface="Arial"/>
              </a:rPr>
              <a:t>p</a:t>
            </a:r>
            <a:r>
              <a:rPr sz="1400" b="1" spc="4" dirty="0" smtClean="0">
                <a:latin typeface="Arial"/>
                <a:cs typeface="Arial"/>
              </a:rPr>
              <a:t>i</a:t>
            </a:r>
            <a:r>
              <a:rPr sz="1400" b="1" spc="0" dirty="0" smtClean="0">
                <a:latin typeface="Arial"/>
                <a:cs typeface="Arial"/>
              </a:rPr>
              <a:t>ta</a:t>
            </a:r>
            <a:r>
              <a:rPr sz="1400" b="1" spc="4" dirty="0" smtClean="0">
                <a:latin typeface="Arial"/>
                <a:cs typeface="Arial"/>
              </a:rPr>
              <a:t>l</a:t>
            </a:r>
            <a:r>
              <a:rPr sz="1400" b="1" spc="0" dirty="0" smtClean="0">
                <a:latin typeface="Arial"/>
                <a:cs typeface="Arial"/>
              </a:rPr>
              <a:t>ar</a:t>
            </a:r>
            <a:r>
              <a:rPr sz="1400" b="1" spc="-34" dirty="0" smtClean="0">
                <a:latin typeface="Arial"/>
                <a:cs typeface="Arial"/>
              </a:rPr>
              <a:t> </a:t>
            </a:r>
            <a:r>
              <a:rPr sz="1400" b="1" spc="0" dirty="0" smtClean="0">
                <a:latin typeface="Arial"/>
                <a:cs typeface="Arial"/>
              </a:rPr>
              <a:t>O</a:t>
            </a:r>
            <a:r>
              <a:rPr sz="1400" b="1" spc="-4" dirty="0" smtClean="0">
                <a:latin typeface="Arial"/>
                <a:cs typeface="Arial"/>
              </a:rPr>
              <a:t>u</a:t>
            </a:r>
            <a:r>
              <a:rPr sz="1400" b="1" spc="4" dirty="0" smtClean="0">
                <a:latin typeface="Arial"/>
                <a:cs typeface="Arial"/>
              </a:rPr>
              <a:t>r</a:t>
            </a:r>
            <a:r>
              <a:rPr sz="1400" b="1" spc="0" dirty="0" smtClean="0">
                <a:latin typeface="Arial"/>
                <a:cs typeface="Arial"/>
              </a:rPr>
              <a:t>o</a:t>
            </a:r>
            <a:r>
              <a:rPr sz="1400" b="1" spc="-19" dirty="0" smtClean="0">
                <a:latin typeface="Arial"/>
                <a:cs typeface="Arial"/>
              </a:rPr>
              <a:t> </a:t>
            </a:r>
            <a:r>
              <a:rPr sz="1400" b="1" spc="-75" dirty="0" smtClean="0">
                <a:latin typeface="Arial"/>
                <a:cs typeface="Arial"/>
              </a:rPr>
              <a:t>V</a:t>
            </a:r>
            <a:r>
              <a:rPr sz="1400" b="1" spc="0" dirty="0" smtClean="0">
                <a:latin typeface="Arial"/>
                <a:cs typeface="Arial"/>
              </a:rPr>
              <a:t>e</a:t>
            </a:r>
            <a:r>
              <a:rPr sz="1400" b="1" spc="4" dirty="0" smtClean="0">
                <a:latin typeface="Arial"/>
                <a:cs typeface="Arial"/>
              </a:rPr>
              <a:t>r</a:t>
            </a:r>
            <a:r>
              <a:rPr sz="1400" b="1" spc="-4" dirty="0" smtClean="0">
                <a:latin typeface="Arial"/>
                <a:cs typeface="Arial"/>
              </a:rPr>
              <a:t>d</a:t>
            </a:r>
            <a:r>
              <a:rPr sz="1400" b="1" spc="0" dirty="0" smtClean="0">
                <a:latin typeface="Arial"/>
                <a:cs typeface="Arial"/>
              </a:rPr>
              <a:t>e)</a:t>
            </a:r>
            <a:r>
              <a:rPr sz="1400" b="1" spc="-14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n</a:t>
            </a:r>
            <a:r>
              <a:rPr sz="1400" b="1" spc="0" dirty="0" smtClean="0">
                <a:latin typeface="Arial"/>
                <a:cs typeface="Arial"/>
              </a:rPr>
              <a:t>a</a:t>
            </a:r>
            <a:r>
              <a:rPr sz="1400" b="1" spc="-4" dirty="0" smtClean="0">
                <a:latin typeface="Arial"/>
                <a:cs typeface="Arial"/>
              </a:rPr>
              <a:t> </a:t>
            </a:r>
            <a:r>
              <a:rPr sz="1400" b="1" spc="0" dirty="0" smtClean="0">
                <a:latin typeface="Arial"/>
                <a:cs typeface="Arial"/>
              </a:rPr>
              <a:t>c</a:t>
            </a:r>
            <a:r>
              <a:rPr sz="1400" b="1" spc="4" dirty="0" smtClean="0">
                <a:latin typeface="Arial"/>
                <a:cs typeface="Arial"/>
              </a:rPr>
              <a:t>i</a:t>
            </a:r>
            <a:r>
              <a:rPr sz="1400" b="1" spc="-4" dirty="0" smtClean="0">
                <a:latin typeface="Arial"/>
                <a:cs typeface="Arial"/>
              </a:rPr>
              <a:t>d</a:t>
            </a:r>
            <a:r>
              <a:rPr sz="1400" b="1" spc="0" dirty="0" smtClean="0">
                <a:latin typeface="Arial"/>
                <a:cs typeface="Arial"/>
              </a:rPr>
              <a:t>a</a:t>
            </a:r>
            <a:r>
              <a:rPr sz="1400" b="1" spc="-4" dirty="0" smtClean="0">
                <a:latin typeface="Arial"/>
                <a:cs typeface="Arial"/>
              </a:rPr>
              <a:t>d</a:t>
            </a:r>
            <a:r>
              <a:rPr sz="1400" b="1" spc="0" dirty="0" smtClean="0">
                <a:latin typeface="Arial"/>
                <a:cs typeface="Arial"/>
              </a:rPr>
              <a:t>e</a:t>
            </a:r>
            <a:r>
              <a:rPr sz="1400" b="1" spc="-29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d</a:t>
            </a:r>
            <a:r>
              <a:rPr sz="1400" b="1" spc="0" dirty="0" smtClean="0">
                <a:latin typeface="Arial"/>
                <a:cs typeface="Arial"/>
              </a:rPr>
              <a:t>e</a:t>
            </a:r>
            <a:r>
              <a:rPr sz="1400" b="1" spc="-14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C</a:t>
            </a:r>
            <a:r>
              <a:rPr sz="1400" b="1" spc="0" dirty="0" smtClean="0">
                <a:latin typeface="Arial"/>
                <a:cs typeface="Arial"/>
              </a:rPr>
              <a:t>am</a:t>
            </a:r>
            <a:r>
              <a:rPr sz="1400" b="1" spc="-4" dirty="0" smtClean="0">
                <a:latin typeface="Arial"/>
                <a:cs typeface="Arial"/>
              </a:rPr>
              <a:t>p</a:t>
            </a:r>
            <a:r>
              <a:rPr sz="1400" b="1" spc="4" dirty="0" smtClean="0">
                <a:latin typeface="Arial"/>
                <a:cs typeface="Arial"/>
              </a:rPr>
              <a:t>i</a:t>
            </a:r>
            <a:r>
              <a:rPr sz="1400" b="1" spc="-4" dirty="0" smtClean="0">
                <a:latin typeface="Arial"/>
                <a:cs typeface="Arial"/>
              </a:rPr>
              <a:t>n</a:t>
            </a:r>
            <a:r>
              <a:rPr sz="1400" b="1" spc="0" dirty="0" smtClean="0">
                <a:latin typeface="Arial"/>
                <a:cs typeface="Arial"/>
              </a:rPr>
              <a:t>a</a:t>
            </a:r>
            <a:r>
              <a:rPr sz="1400" b="1" spc="9" dirty="0" smtClean="0">
                <a:latin typeface="Arial"/>
                <a:cs typeface="Arial"/>
              </a:rPr>
              <a:t>s</a:t>
            </a:r>
            <a:r>
              <a:rPr sz="1400" b="1" spc="0" dirty="0" smtClean="0">
                <a:latin typeface="Arial"/>
                <a:cs typeface="Arial"/>
              </a:rPr>
              <a:t>-S</a:t>
            </a:r>
            <a:r>
              <a:rPr sz="1400" b="1" spc="-179" dirty="0" smtClean="0">
                <a:latin typeface="Arial"/>
                <a:cs typeface="Arial"/>
              </a:rPr>
              <a:t>P</a:t>
            </a:r>
            <a:r>
              <a:rPr sz="1400" b="1" spc="0" dirty="0" smtClean="0">
                <a:latin typeface="Arial"/>
                <a:cs typeface="Arial"/>
              </a:rPr>
              <a:t>.</a:t>
            </a:r>
            <a:endParaRPr lang="en-US" sz="1400" b="1" spc="0" dirty="0" smtClean="0">
              <a:latin typeface="Arial"/>
              <a:cs typeface="Arial"/>
            </a:endParaRPr>
          </a:p>
          <a:p>
            <a:pPr marL="12700" marR="26746">
              <a:lnSpc>
                <a:spcPct val="95825"/>
              </a:lnSpc>
            </a:pPr>
            <a:r>
              <a:rPr lang="en-US" sz="1400" b="1" baseline="30000" dirty="0" smtClean="0">
                <a:latin typeface="Arial"/>
                <a:cs typeface="Arial"/>
              </a:rPr>
              <a:t>2</a:t>
            </a:r>
            <a:r>
              <a:rPr lang="en-US" sz="1400" b="1" dirty="0" smtClean="0">
                <a:latin typeface="Arial"/>
                <a:cs typeface="Arial"/>
              </a:rPr>
              <a:t> </a:t>
            </a:r>
            <a:r>
              <a:rPr lang="en-US" sz="1400" b="1" dirty="0" err="1" smtClean="0">
                <a:latin typeface="Arial"/>
                <a:cs typeface="Arial"/>
              </a:rPr>
              <a:t>Médica</a:t>
            </a:r>
            <a:r>
              <a:rPr lang="en-US" sz="1400" b="1" dirty="0" smtClean="0">
                <a:latin typeface="Arial"/>
                <a:cs typeface="Arial"/>
              </a:rPr>
              <a:t>  </a:t>
            </a:r>
            <a:r>
              <a:rPr lang="en-US" sz="1400" b="1" dirty="0" err="1" smtClean="0">
                <a:latin typeface="Arial"/>
                <a:cs typeface="Arial"/>
              </a:rPr>
              <a:t>Reumatologista</a:t>
            </a:r>
            <a:r>
              <a:rPr lang="en-US" sz="1400" b="1" dirty="0" smtClean="0">
                <a:latin typeface="Arial"/>
                <a:cs typeface="Arial"/>
              </a:rPr>
              <a:t> no </a:t>
            </a:r>
            <a:r>
              <a:rPr lang="en-US" sz="1400" b="1" dirty="0" err="1" smtClean="0">
                <a:latin typeface="Arial"/>
                <a:cs typeface="Arial"/>
              </a:rPr>
              <a:t>Complexo</a:t>
            </a:r>
            <a:r>
              <a:rPr lang="en-US" sz="1400" b="1" dirty="0" smtClean="0">
                <a:latin typeface="Arial"/>
                <a:cs typeface="Arial"/>
              </a:rPr>
              <a:t> </a:t>
            </a:r>
            <a:r>
              <a:rPr lang="en-US" sz="1400" b="1" dirty="0" err="1" smtClean="0">
                <a:latin typeface="Arial"/>
                <a:cs typeface="Arial"/>
              </a:rPr>
              <a:t>Hospitalar</a:t>
            </a:r>
            <a:r>
              <a:rPr lang="en-US" sz="1400" b="1" dirty="0" smtClean="0">
                <a:latin typeface="Arial"/>
                <a:cs typeface="Arial"/>
              </a:rPr>
              <a:t> </a:t>
            </a:r>
            <a:r>
              <a:rPr lang="en-US" sz="1400" b="1" dirty="0" err="1" smtClean="0">
                <a:latin typeface="Arial"/>
                <a:cs typeface="Arial"/>
              </a:rPr>
              <a:t>Prefeito</a:t>
            </a:r>
            <a:r>
              <a:rPr lang="en-US" sz="1400" b="1" dirty="0" smtClean="0">
                <a:latin typeface="Arial"/>
                <a:cs typeface="Arial"/>
              </a:rPr>
              <a:t> </a:t>
            </a:r>
            <a:r>
              <a:rPr lang="en-US" sz="1400" b="1" dirty="0" err="1" smtClean="0">
                <a:latin typeface="Arial"/>
                <a:cs typeface="Arial"/>
              </a:rPr>
              <a:t>Edivaldo</a:t>
            </a:r>
            <a:r>
              <a:rPr lang="en-US" sz="1400" b="1" dirty="0" smtClean="0">
                <a:latin typeface="Arial"/>
                <a:cs typeface="Arial"/>
              </a:rPr>
              <a:t> </a:t>
            </a:r>
            <a:r>
              <a:rPr lang="en-US" sz="1400" b="1" dirty="0" err="1" smtClean="0">
                <a:latin typeface="Arial"/>
                <a:cs typeface="Arial"/>
              </a:rPr>
              <a:t>Orsi</a:t>
            </a:r>
            <a:r>
              <a:rPr lang="en-US" sz="1400" b="1" dirty="0" smtClean="0">
                <a:latin typeface="Arial"/>
                <a:cs typeface="Arial"/>
              </a:rPr>
              <a:t> (</a:t>
            </a:r>
            <a:r>
              <a:rPr lang="en-US" sz="1400" b="1" dirty="0" err="1" smtClean="0">
                <a:latin typeface="Arial"/>
                <a:cs typeface="Arial"/>
              </a:rPr>
              <a:t>Complexo</a:t>
            </a:r>
            <a:r>
              <a:rPr lang="en-US" sz="1400" b="1" dirty="0" smtClean="0">
                <a:latin typeface="Arial"/>
                <a:cs typeface="Arial"/>
              </a:rPr>
              <a:t> </a:t>
            </a:r>
            <a:r>
              <a:rPr lang="en-US" sz="1400" b="1" dirty="0" err="1" smtClean="0">
                <a:latin typeface="Arial"/>
                <a:cs typeface="Arial"/>
              </a:rPr>
              <a:t>Hospitalar</a:t>
            </a:r>
            <a:r>
              <a:rPr lang="en-US" sz="1400" b="1" dirty="0" smtClean="0">
                <a:latin typeface="Arial"/>
                <a:cs typeface="Arial"/>
              </a:rPr>
              <a:t> </a:t>
            </a:r>
            <a:r>
              <a:rPr lang="en-US" sz="1400" b="1" dirty="0" err="1" smtClean="0">
                <a:latin typeface="Arial"/>
                <a:cs typeface="Arial"/>
              </a:rPr>
              <a:t>Ouro</a:t>
            </a:r>
            <a:r>
              <a:rPr lang="en-US" sz="1400" b="1" dirty="0" smtClean="0">
                <a:latin typeface="Arial"/>
                <a:cs typeface="Arial"/>
              </a:rPr>
              <a:t> Verde) </a:t>
            </a:r>
            <a:r>
              <a:rPr lang="en-US" sz="1400" b="1" dirty="0" err="1" smtClean="0">
                <a:latin typeface="Arial"/>
                <a:cs typeface="Arial"/>
              </a:rPr>
              <a:t>na</a:t>
            </a:r>
            <a:r>
              <a:rPr lang="en-US" sz="1400" b="1" dirty="0" smtClean="0">
                <a:latin typeface="Arial"/>
                <a:cs typeface="Arial"/>
              </a:rPr>
              <a:t> </a:t>
            </a:r>
            <a:r>
              <a:rPr lang="en-US" sz="1400" b="1" dirty="0" err="1" smtClean="0">
                <a:latin typeface="Arial"/>
                <a:cs typeface="Arial"/>
              </a:rPr>
              <a:t>cidade</a:t>
            </a:r>
            <a:r>
              <a:rPr lang="en-US" sz="1400" b="1" dirty="0" smtClean="0">
                <a:latin typeface="Arial"/>
                <a:cs typeface="Arial"/>
              </a:rPr>
              <a:t> de Campinas-SP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651629" y="3026934"/>
            <a:ext cx="3914530" cy="13575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403">
              <a:lnSpc>
                <a:spcPts val="2150"/>
              </a:lnSpc>
              <a:spcBef>
                <a:spcPts val="107"/>
              </a:spcBef>
            </a:pPr>
            <a:r>
              <a:rPr lang="pt-BR" sz="2000" b="1" spc="0" dirty="0" smtClean="0">
                <a:latin typeface="Arial"/>
                <a:cs typeface="Arial"/>
              </a:rPr>
              <a:t>Objeti</a:t>
            </a:r>
            <a:r>
              <a:rPr lang="pt-BR" sz="2000" b="1" spc="-25" dirty="0" smtClean="0">
                <a:latin typeface="Arial"/>
                <a:cs typeface="Arial"/>
              </a:rPr>
              <a:t>v</a:t>
            </a:r>
            <a:r>
              <a:rPr lang="pt-BR" sz="2000" b="1" spc="0" dirty="0" smtClean="0">
                <a:latin typeface="Arial"/>
                <a:cs typeface="Arial"/>
              </a:rPr>
              <a:t>os</a:t>
            </a:r>
            <a:endParaRPr lang="pt-BR" sz="2000" dirty="0" smtClean="0">
              <a:latin typeface="Arial"/>
              <a:cs typeface="Arial"/>
            </a:endParaRPr>
          </a:p>
          <a:p>
            <a:pPr marL="12700" algn="just">
              <a:lnSpc>
                <a:spcPct val="95825"/>
              </a:lnSpc>
              <a:spcBef>
                <a:spcPts val="770"/>
              </a:spcBef>
            </a:pPr>
            <a:r>
              <a:rPr lang="pt-BR" sz="1600" dirty="0" smtClean="0">
                <a:latin typeface="Arial"/>
                <a:cs typeface="Arial"/>
              </a:rPr>
              <a:t>Descrever o caso acompanhado na enfermaria com grau avançado de fraqueza muscular no momento do diagnóstico e início dos sintomas recentes.</a:t>
            </a:r>
            <a:endParaRPr lang="pt-BR" sz="1600" dirty="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46302" y="3048000"/>
            <a:ext cx="3904869" cy="3733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538950" algn="just">
              <a:lnSpc>
                <a:spcPts val="2150"/>
              </a:lnSpc>
              <a:spcBef>
                <a:spcPts val="107"/>
              </a:spcBef>
            </a:pPr>
            <a:r>
              <a:rPr sz="2000" b="1" spc="0" dirty="0" smtClean="0">
                <a:latin typeface="Arial"/>
                <a:cs typeface="Arial"/>
              </a:rPr>
              <a:t>Introdução</a:t>
            </a:r>
            <a:endParaRPr sz="2000" dirty="0">
              <a:latin typeface="Arial"/>
              <a:cs typeface="Arial"/>
            </a:endParaRPr>
          </a:p>
          <a:p>
            <a:pPr marL="12700" algn="just">
              <a:lnSpc>
                <a:spcPct val="100041"/>
              </a:lnSpc>
              <a:spcBef>
                <a:spcPts val="706"/>
              </a:spcBef>
            </a:pPr>
            <a:r>
              <a:rPr lang="en-US" sz="1600" dirty="0" smtClean="0">
                <a:latin typeface="Arial"/>
                <a:cs typeface="Arial"/>
              </a:rPr>
              <a:t>As </a:t>
            </a:r>
            <a:r>
              <a:rPr lang="en-US" sz="1600" dirty="0" err="1" smtClean="0">
                <a:latin typeface="Arial"/>
                <a:cs typeface="Arial"/>
              </a:rPr>
              <a:t>miopatias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inflamatórias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idiopáticas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são</a:t>
            </a:r>
            <a:r>
              <a:rPr lang="en-US" sz="1600" dirty="0" smtClean="0">
                <a:latin typeface="Arial"/>
                <a:cs typeface="Arial"/>
              </a:rPr>
              <a:t> um </a:t>
            </a:r>
            <a:r>
              <a:rPr lang="en-US" sz="1600" dirty="0" err="1" smtClean="0">
                <a:latin typeface="Arial"/>
                <a:cs typeface="Arial"/>
              </a:rPr>
              <a:t>grupo</a:t>
            </a:r>
            <a:r>
              <a:rPr lang="en-US" sz="1600" dirty="0" smtClean="0">
                <a:latin typeface="Arial"/>
                <a:cs typeface="Arial"/>
              </a:rPr>
              <a:t> de </a:t>
            </a:r>
            <a:r>
              <a:rPr lang="en-US" sz="1600" dirty="0" err="1" smtClean="0">
                <a:latin typeface="Arial"/>
                <a:cs typeface="Arial"/>
              </a:rPr>
              <a:t>doenças</a:t>
            </a:r>
            <a:r>
              <a:rPr lang="en-US" sz="1600" dirty="0" smtClean="0">
                <a:latin typeface="Arial"/>
                <a:cs typeface="Arial"/>
              </a:rPr>
              <a:t> que tem </a:t>
            </a:r>
            <a:r>
              <a:rPr lang="en-US" sz="1600" dirty="0" err="1" smtClean="0">
                <a:latin typeface="Arial"/>
                <a:cs typeface="Arial"/>
              </a:rPr>
              <a:t>em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comum</a:t>
            </a:r>
            <a:r>
              <a:rPr lang="en-US" sz="1600" dirty="0" smtClean="0">
                <a:latin typeface="Arial"/>
                <a:cs typeface="Arial"/>
              </a:rPr>
              <a:t> a </a:t>
            </a:r>
            <a:r>
              <a:rPr lang="en-US" sz="1600" dirty="0" err="1" smtClean="0">
                <a:latin typeface="Arial"/>
                <a:cs typeface="Arial"/>
              </a:rPr>
              <a:t>fraqueza</a:t>
            </a:r>
            <a:r>
              <a:rPr lang="en-US" sz="1600" dirty="0" smtClean="0">
                <a:latin typeface="Arial"/>
                <a:cs typeface="Arial"/>
              </a:rPr>
              <a:t> muscular proximal, </a:t>
            </a:r>
            <a:r>
              <a:rPr lang="en-US" sz="1600" dirty="0" err="1" smtClean="0">
                <a:latin typeface="Arial"/>
                <a:cs typeface="Arial"/>
              </a:rPr>
              <a:t>níveis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séricos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elevados</a:t>
            </a:r>
            <a:r>
              <a:rPr lang="en-US" sz="1600" dirty="0" smtClean="0">
                <a:latin typeface="Arial"/>
                <a:cs typeface="Arial"/>
              </a:rPr>
              <a:t> das </a:t>
            </a:r>
            <a:r>
              <a:rPr lang="en-US" sz="1600" dirty="0" err="1" smtClean="0">
                <a:latin typeface="Arial"/>
                <a:cs typeface="Arial"/>
              </a:rPr>
              <a:t>enzimas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musculares</a:t>
            </a:r>
            <a:r>
              <a:rPr lang="en-US" sz="1600" dirty="0" smtClean="0">
                <a:latin typeface="Arial"/>
                <a:cs typeface="Arial"/>
              </a:rPr>
              <a:t>, </a:t>
            </a:r>
            <a:r>
              <a:rPr lang="en-US" sz="1600" dirty="0" err="1" smtClean="0">
                <a:latin typeface="Arial"/>
                <a:cs typeface="Arial"/>
              </a:rPr>
              <a:t>alterações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eletrofisiológicas</a:t>
            </a:r>
            <a:r>
              <a:rPr lang="en-US" sz="1600" dirty="0" smtClean="0">
                <a:latin typeface="Arial"/>
                <a:cs typeface="Arial"/>
              </a:rPr>
              <a:t> e </a:t>
            </a:r>
            <a:r>
              <a:rPr lang="en-US" sz="1600" dirty="0" err="1" smtClean="0">
                <a:latin typeface="Arial"/>
                <a:cs typeface="Arial"/>
              </a:rPr>
              <a:t>histopatológicas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típicas</a:t>
            </a:r>
            <a:r>
              <a:rPr lang="en-US" sz="1600" dirty="0" smtClean="0">
                <a:latin typeface="Arial"/>
                <a:cs typeface="Arial"/>
              </a:rPr>
              <a:t>. </a:t>
            </a:r>
            <a:r>
              <a:rPr lang="en-US" sz="1600" dirty="0" err="1" smtClean="0">
                <a:latin typeface="Arial"/>
                <a:cs typeface="Arial"/>
              </a:rPr>
              <a:t>Elas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são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classificadas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em</a:t>
            </a:r>
            <a:r>
              <a:rPr lang="en-US" sz="1600" dirty="0" smtClean="0">
                <a:latin typeface="Arial"/>
                <a:cs typeface="Arial"/>
              </a:rPr>
              <a:t> : </a:t>
            </a:r>
            <a:r>
              <a:rPr lang="en-US" sz="1600" dirty="0" err="1" smtClean="0">
                <a:latin typeface="Arial"/>
                <a:cs typeface="Arial"/>
              </a:rPr>
              <a:t>polimiosite</a:t>
            </a:r>
            <a:r>
              <a:rPr lang="en-US" sz="1600" dirty="0" smtClean="0">
                <a:latin typeface="Arial"/>
                <a:cs typeface="Arial"/>
              </a:rPr>
              <a:t>, </a:t>
            </a:r>
            <a:r>
              <a:rPr lang="en-US" sz="1600" dirty="0" err="1" smtClean="0">
                <a:latin typeface="Arial"/>
                <a:cs typeface="Arial"/>
              </a:rPr>
              <a:t>dermatomiosite</a:t>
            </a:r>
            <a:r>
              <a:rPr lang="en-US" sz="1600" dirty="0" smtClean="0">
                <a:latin typeface="Arial"/>
                <a:cs typeface="Arial"/>
              </a:rPr>
              <a:t>, </a:t>
            </a:r>
            <a:r>
              <a:rPr lang="en-US" sz="1600" dirty="0" err="1" smtClean="0">
                <a:latin typeface="Arial"/>
                <a:cs typeface="Arial"/>
              </a:rPr>
              <a:t>miosites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por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corpúsculos</a:t>
            </a:r>
            <a:r>
              <a:rPr lang="en-US" sz="1600" dirty="0" smtClean="0">
                <a:latin typeface="Arial"/>
                <a:cs typeface="Arial"/>
              </a:rPr>
              <a:t> de </a:t>
            </a:r>
            <a:r>
              <a:rPr lang="en-US" sz="1600" dirty="0" err="1" smtClean="0">
                <a:latin typeface="Arial"/>
                <a:cs typeface="Arial"/>
              </a:rPr>
              <a:t>inclusão</a:t>
            </a:r>
            <a:r>
              <a:rPr lang="en-US" sz="1600" dirty="0" smtClean="0">
                <a:latin typeface="Arial"/>
                <a:cs typeface="Arial"/>
              </a:rPr>
              <a:t> e </a:t>
            </a:r>
            <a:r>
              <a:rPr lang="en-US" sz="1600" dirty="0" err="1" smtClean="0">
                <a:latin typeface="Arial"/>
                <a:cs typeface="Arial"/>
              </a:rPr>
              <a:t>miosite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juvenil</a:t>
            </a:r>
            <a:r>
              <a:rPr lang="en-US" sz="1600" dirty="0" smtClean="0">
                <a:latin typeface="Arial"/>
                <a:cs typeface="Arial"/>
              </a:rPr>
              <a:t>. </a:t>
            </a:r>
            <a:endParaRPr lang="en-US" sz="1600" dirty="0">
              <a:latin typeface="Arial"/>
              <a:cs typeface="Arial"/>
            </a:endParaRPr>
          </a:p>
          <a:p>
            <a:pPr marL="12700" algn="just">
              <a:lnSpc>
                <a:spcPct val="100041"/>
              </a:lnSpc>
              <a:spcBef>
                <a:spcPts val="706"/>
              </a:spcBef>
            </a:pPr>
            <a:r>
              <a:rPr lang="en-US" sz="1600" dirty="0" smtClean="0">
                <a:latin typeface="Arial"/>
                <a:cs typeface="Arial"/>
              </a:rPr>
              <a:t>São </a:t>
            </a:r>
            <a:r>
              <a:rPr lang="en-US" sz="1600" dirty="0" err="1" smtClean="0">
                <a:latin typeface="Arial"/>
                <a:cs typeface="Arial"/>
              </a:rPr>
              <a:t>doenças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raras</a:t>
            </a:r>
            <a:r>
              <a:rPr lang="en-US" sz="1600" dirty="0" smtClean="0">
                <a:latin typeface="Arial"/>
                <a:cs typeface="Arial"/>
              </a:rPr>
              <a:t> de </a:t>
            </a:r>
            <a:r>
              <a:rPr lang="en-US" sz="1600" dirty="0" err="1" smtClean="0">
                <a:latin typeface="Arial"/>
                <a:cs typeface="Arial"/>
              </a:rPr>
              <a:t>patogenia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multifatorial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cuja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incidência</a:t>
            </a:r>
            <a:r>
              <a:rPr lang="en-US" sz="1600" dirty="0" smtClean="0">
                <a:latin typeface="Arial"/>
                <a:cs typeface="Arial"/>
              </a:rPr>
              <a:t> é de 1-10/1 </a:t>
            </a:r>
            <a:r>
              <a:rPr lang="en-US" sz="1600" dirty="0" err="1" smtClean="0">
                <a:latin typeface="Arial"/>
                <a:cs typeface="Arial"/>
              </a:rPr>
              <a:t>milhão</a:t>
            </a:r>
            <a:r>
              <a:rPr lang="en-US" sz="1600" dirty="0" smtClean="0">
                <a:latin typeface="Arial"/>
                <a:cs typeface="Arial"/>
              </a:rPr>
              <a:t>. A </a:t>
            </a:r>
            <a:r>
              <a:rPr lang="en-US" sz="1600" dirty="0" err="1" smtClean="0">
                <a:latin typeface="Arial"/>
                <a:cs typeface="Arial"/>
              </a:rPr>
              <a:t>prevalência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smtClean="0">
                <a:latin typeface="Arial"/>
                <a:cs typeface="Arial"/>
              </a:rPr>
              <a:t>é </a:t>
            </a:r>
            <a:r>
              <a:rPr lang="en-US" sz="1600" dirty="0" err="1" smtClean="0">
                <a:latin typeface="Arial"/>
                <a:cs typeface="Arial"/>
              </a:rPr>
              <a:t>maior</a:t>
            </a:r>
            <a:r>
              <a:rPr lang="en-US" sz="1600" dirty="0" smtClean="0">
                <a:latin typeface="Arial"/>
                <a:cs typeface="Arial"/>
              </a:rPr>
              <a:t> no </a:t>
            </a:r>
            <a:r>
              <a:rPr lang="en-US" sz="1600" dirty="0" err="1" smtClean="0">
                <a:latin typeface="Arial"/>
                <a:cs typeface="Arial"/>
              </a:rPr>
              <a:t>s</a:t>
            </a:r>
            <a:r>
              <a:rPr lang="en-US" sz="1600" dirty="0" err="1" smtClean="0">
                <a:latin typeface="Arial"/>
                <a:cs typeface="Arial"/>
              </a:rPr>
              <a:t>exo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feminino</a:t>
            </a:r>
            <a:r>
              <a:rPr lang="en-US" sz="1600" dirty="0" smtClean="0">
                <a:latin typeface="Arial"/>
                <a:cs typeface="Arial"/>
              </a:rPr>
              <a:t> (2:1).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46303" y="4156422"/>
            <a:ext cx="394131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endParaRPr sz="1600" dirty="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279138" y="4156422"/>
            <a:ext cx="190999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endParaRPr sz="1600" dirty="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46303" y="4400262"/>
            <a:ext cx="721241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endParaRPr sz="1600" dirty="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651629" y="4572000"/>
            <a:ext cx="3911916" cy="18552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403">
              <a:lnSpc>
                <a:spcPts val="2340"/>
              </a:lnSpc>
              <a:spcBef>
                <a:spcPts val="117"/>
              </a:spcBef>
            </a:pPr>
            <a:r>
              <a:rPr lang="pt-BR" sz="3300" b="1" spc="0" baseline="2482" dirty="0" smtClean="0">
                <a:latin typeface="Calibri"/>
                <a:cs typeface="Calibri"/>
              </a:rPr>
              <a:t>M</a:t>
            </a:r>
            <a:r>
              <a:rPr lang="pt-BR" sz="3300" b="1" spc="-9" baseline="2482" dirty="0" smtClean="0">
                <a:latin typeface="Calibri"/>
                <a:cs typeface="Calibri"/>
              </a:rPr>
              <a:t>é</a:t>
            </a:r>
            <a:r>
              <a:rPr lang="pt-BR" sz="3300" b="1" spc="-29" baseline="2482" dirty="0" smtClean="0">
                <a:latin typeface="Calibri"/>
                <a:cs typeface="Calibri"/>
              </a:rPr>
              <a:t>t</a:t>
            </a:r>
            <a:r>
              <a:rPr lang="pt-BR" sz="3300" b="1" spc="0" baseline="2482" dirty="0" smtClean="0">
                <a:latin typeface="Calibri"/>
                <a:cs typeface="Calibri"/>
              </a:rPr>
              <a:t>o</a:t>
            </a:r>
            <a:r>
              <a:rPr lang="pt-BR" sz="3300" b="1" spc="-4" baseline="2482" dirty="0" smtClean="0">
                <a:latin typeface="Calibri"/>
                <a:cs typeface="Calibri"/>
              </a:rPr>
              <a:t>d</a:t>
            </a:r>
            <a:r>
              <a:rPr lang="pt-BR" sz="3300" b="1" spc="0" baseline="2482" dirty="0" smtClean="0">
                <a:latin typeface="Calibri"/>
                <a:cs typeface="Calibri"/>
              </a:rPr>
              <a:t>os</a:t>
            </a:r>
            <a:endParaRPr lang="pt-BR" sz="2200" dirty="0" smtClean="0">
              <a:latin typeface="Calibri"/>
              <a:cs typeface="Calibri"/>
            </a:endParaRPr>
          </a:p>
          <a:p>
            <a:pPr marL="12700" algn="just">
              <a:lnSpc>
                <a:spcPct val="95825"/>
              </a:lnSpc>
              <a:spcBef>
                <a:spcPts val="647"/>
              </a:spcBef>
            </a:pPr>
            <a:r>
              <a:rPr lang="pt-BR" sz="1600" dirty="0" smtClean="0">
                <a:latin typeface="Arial"/>
                <a:cs typeface="Arial"/>
              </a:rPr>
              <a:t>Foi realizado relato de caso baseado em revisão sistemática de prontuário e complementação literária com artigos científicos relacionados ao tema </a:t>
            </a:r>
            <a:r>
              <a:rPr lang="pt-BR" sz="1600" dirty="0" err="1" smtClean="0">
                <a:latin typeface="Arial"/>
                <a:cs typeface="Arial"/>
              </a:rPr>
              <a:t>Polimiosite</a:t>
            </a:r>
            <a:r>
              <a:rPr lang="pt-BR" sz="1600" dirty="0" smtClean="0">
                <a:latin typeface="Arial"/>
                <a:cs typeface="Arial"/>
              </a:rPr>
              <a:t>.</a:t>
            </a:r>
            <a:endParaRPr lang="pt-BR" sz="16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84196" y="5619742"/>
            <a:ext cx="1874811" cy="4722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4414">
              <a:lnSpc>
                <a:spcPts val="1730"/>
              </a:lnSpc>
              <a:spcBef>
                <a:spcPts val="86"/>
              </a:spcBef>
            </a:pPr>
            <a:endParaRPr sz="16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87654" y="1447800"/>
            <a:ext cx="807325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44" y="304844"/>
            <a:ext cx="1502156" cy="914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object 72"/>
          <p:cNvSpPr txBox="1"/>
          <p:nvPr/>
        </p:nvSpPr>
        <p:spPr>
          <a:xfrm>
            <a:off x="546303" y="578120"/>
            <a:ext cx="3884044" cy="6203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spc="0" dirty="0" smtClean="0">
                <a:latin typeface="Arial"/>
                <a:cs typeface="Arial"/>
              </a:rPr>
              <a:t>R</a:t>
            </a:r>
            <a:r>
              <a:rPr sz="2000" b="1" spc="4" dirty="0" smtClean="0">
                <a:latin typeface="Arial"/>
                <a:cs typeface="Arial"/>
              </a:rPr>
              <a:t>e</a:t>
            </a:r>
            <a:r>
              <a:rPr sz="2000" b="1" spc="0" dirty="0" smtClean="0">
                <a:latin typeface="Arial"/>
                <a:cs typeface="Arial"/>
              </a:rPr>
              <a:t>lato</a:t>
            </a:r>
            <a:r>
              <a:rPr sz="2000" b="1" spc="-24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de Caso</a:t>
            </a:r>
            <a:endParaRPr sz="2000" dirty="0">
              <a:latin typeface="Arial"/>
              <a:cs typeface="Arial"/>
            </a:endParaRPr>
          </a:p>
          <a:p>
            <a:pPr marL="12700" marR="19012" algn="just">
              <a:lnSpc>
                <a:spcPct val="95825"/>
              </a:lnSpc>
              <a:spcBef>
                <a:spcPts val="80"/>
              </a:spcBef>
            </a:pPr>
            <a:endParaRPr lang="en-US" sz="1600" dirty="0" smtClean="0">
              <a:latin typeface="Arial"/>
              <a:cs typeface="Arial"/>
            </a:endParaRPr>
          </a:p>
          <a:p>
            <a:pPr marL="12700" marR="19012" algn="just">
              <a:lnSpc>
                <a:spcPct val="95825"/>
              </a:lnSpc>
              <a:spcBef>
                <a:spcPts val="80"/>
              </a:spcBef>
            </a:pPr>
            <a:r>
              <a:rPr lang="en-US" sz="1600" dirty="0" err="1" smtClean="0">
                <a:latin typeface="Arial"/>
                <a:cs typeface="Arial"/>
              </a:rPr>
              <a:t>Paciente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feminino</a:t>
            </a:r>
            <a:r>
              <a:rPr lang="en-US" sz="1600" dirty="0" smtClean="0">
                <a:latin typeface="Arial"/>
                <a:cs typeface="Arial"/>
              </a:rPr>
              <a:t>, 69 </a:t>
            </a:r>
            <a:r>
              <a:rPr lang="en-US" sz="1600" dirty="0" err="1" smtClean="0">
                <a:latin typeface="Arial"/>
                <a:cs typeface="Arial"/>
              </a:rPr>
              <a:t>anos</a:t>
            </a:r>
            <a:r>
              <a:rPr lang="en-US" sz="1600" dirty="0" smtClean="0">
                <a:latin typeface="Arial"/>
                <a:cs typeface="Arial"/>
              </a:rPr>
              <a:t>, </a:t>
            </a:r>
            <a:r>
              <a:rPr lang="en-US" sz="1600" dirty="0" err="1" smtClean="0">
                <a:latin typeface="Arial"/>
                <a:cs typeface="Arial"/>
              </a:rPr>
              <a:t>hipertensa</a:t>
            </a:r>
            <a:r>
              <a:rPr lang="en-US" sz="1600" dirty="0" smtClean="0">
                <a:latin typeface="Arial"/>
                <a:cs typeface="Arial"/>
              </a:rPr>
              <a:t> e </a:t>
            </a:r>
            <a:r>
              <a:rPr lang="en-US" sz="1600" dirty="0" err="1" smtClean="0">
                <a:latin typeface="Arial"/>
                <a:cs typeface="Arial"/>
              </a:rPr>
              <a:t>diabética</a:t>
            </a:r>
            <a:r>
              <a:rPr lang="en-US" sz="1600" dirty="0" smtClean="0">
                <a:latin typeface="Arial"/>
                <a:cs typeface="Arial"/>
              </a:rPr>
              <a:t>, com </a:t>
            </a:r>
            <a:r>
              <a:rPr lang="en-US" sz="1600" dirty="0" err="1" smtClean="0">
                <a:latin typeface="Arial"/>
                <a:cs typeface="Arial"/>
              </a:rPr>
              <a:t>queixa</a:t>
            </a:r>
            <a:r>
              <a:rPr lang="en-US" sz="1600" dirty="0" smtClean="0">
                <a:latin typeface="Arial"/>
                <a:cs typeface="Arial"/>
              </a:rPr>
              <a:t> de </a:t>
            </a:r>
            <a:r>
              <a:rPr lang="en-US" sz="1600" dirty="0" err="1" smtClean="0">
                <a:latin typeface="Arial"/>
                <a:cs typeface="Arial"/>
              </a:rPr>
              <a:t>fraqueza</a:t>
            </a:r>
            <a:r>
              <a:rPr lang="en-US" sz="1600" dirty="0" smtClean="0">
                <a:latin typeface="Arial"/>
                <a:cs typeface="Arial"/>
              </a:rPr>
              <a:t> muscular proximal </a:t>
            </a:r>
            <a:r>
              <a:rPr lang="en-US" sz="1600" dirty="0" err="1" smtClean="0">
                <a:latin typeface="Arial"/>
                <a:cs typeface="Arial"/>
              </a:rPr>
              <a:t>progressiva</a:t>
            </a:r>
            <a:r>
              <a:rPr lang="en-US" sz="1600" dirty="0" smtClean="0">
                <a:latin typeface="Arial"/>
                <a:cs typeface="Arial"/>
              </a:rPr>
              <a:t> de </a:t>
            </a:r>
            <a:r>
              <a:rPr lang="en-US" sz="1600" dirty="0" err="1" smtClean="0">
                <a:latin typeface="Arial"/>
                <a:cs typeface="Arial"/>
              </a:rPr>
              <a:t>início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há</a:t>
            </a:r>
            <a:r>
              <a:rPr lang="en-US" sz="1600" dirty="0" smtClean="0">
                <a:latin typeface="Arial"/>
                <a:cs typeface="Arial"/>
              </a:rPr>
              <a:t> 4 </a:t>
            </a:r>
            <a:r>
              <a:rPr lang="en-US" sz="1600" dirty="0" err="1" smtClean="0">
                <a:latin typeface="Arial"/>
                <a:cs typeface="Arial"/>
              </a:rPr>
              <a:t>meses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em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membros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superiores</a:t>
            </a:r>
            <a:r>
              <a:rPr lang="en-US" sz="1600" dirty="0" smtClean="0">
                <a:latin typeface="Arial"/>
                <a:cs typeface="Arial"/>
              </a:rPr>
              <a:t> e </a:t>
            </a:r>
            <a:r>
              <a:rPr lang="en-US" sz="1600" dirty="0" err="1" smtClean="0">
                <a:latin typeface="Arial"/>
                <a:cs typeface="Arial"/>
              </a:rPr>
              <a:t>inferiores</a:t>
            </a:r>
            <a:r>
              <a:rPr lang="en-US" sz="1600" dirty="0" smtClean="0">
                <a:latin typeface="Arial"/>
                <a:cs typeface="Arial"/>
              </a:rPr>
              <a:t>, </a:t>
            </a:r>
            <a:r>
              <a:rPr lang="pt-BR" sz="1600" dirty="0" smtClean="0">
                <a:latin typeface="Arial"/>
                <a:cs typeface="Arial"/>
              </a:rPr>
              <a:t>associada</a:t>
            </a:r>
            <a:r>
              <a:rPr lang="en-US" sz="1600" dirty="0" smtClean="0">
                <a:latin typeface="Arial"/>
                <a:cs typeface="Arial"/>
              </a:rPr>
              <a:t> a </a:t>
            </a:r>
            <a:r>
              <a:rPr lang="en-US" sz="1600" dirty="0" err="1" smtClean="0">
                <a:latin typeface="Arial"/>
                <a:cs typeface="Arial"/>
              </a:rPr>
              <a:t>disfagia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alta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severa</a:t>
            </a:r>
            <a:r>
              <a:rPr lang="en-US" sz="1600" dirty="0" smtClean="0">
                <a:latin typeface="Arial"/>
                <a:cs typeface="Arial"/>
              </a:rPr>
              <a:t> e </a:t>
            </a:r>
            <a:r>
              <a:rPr lang="en-US" sz="1600" dirty="0" err="1" smtClean="0">
                <a:latin typeface="Arial"/>
                <a:cs typeface="Arial"/>
              </a:rPr>
              <a:t>difícil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controle</a:t>
            </a:r>
            <a:r>
              <a:rPr lang="en-US" sz="1600" dirty="0" smtClean="0">
                <a:latin typeface="Arial"/>
                <a:cs typeface="Arial"/>
              </a:rPr>
              <a:t> da </a:t>
            </a:r>
            <a:r>
              <a:rPr lang="en-US" sz="1600" dirty="0" err="1" smtClean="0">
                <a:latin typeface="Arial"/>
                <a:cs typeface="Arial"/>
              </a:rPr>
              <a:t>região</a:t>
            </a:r>
            <a:r>
              <a:rPr lang="en-US" sz="1600" dirty="0" smtClean="0">
                <a:latin typeface="Arial"/>
                <a:cs typeface="Arial"/>
              </a:rPr>
              <a:t> cervical, </a:t>
            </a:r>
            <a:r>
              <a:rPr lang="en-US" sz="1600" dirty="0" err="1" smtClean="0">
                <a:latin typeface="Arial"/>
                <a:cs typeface="Arial"/>
              </a:rPr>
              <a:t>associada</a:t>
            </a:r>
            <a:r>
              <a:rPr lang="en-US" sz="1600" dirty="0" smtClean="0">
                <a:latin typeface="Arial"/>
                <a:cs typeface="Arial"/>
              </a:rPr>
              <a:t> a </a:t>
            </a:r>
            <a:r>
              <a:rPr lang="en-US" sz="1600" dirty="0" err="1" smtClean="0">
                <a:latin typeface="Arial"/>
                <a:cs typeface="Arial"/>
              </a:rPr>
              <a:t>elevação</a:t>
            </a:r>
            <a:r>
              <a:rPr lang="en-US" sz="1600" dirty="0" smtClean="0">
                <a:latin typeface="Arial"/>
                <a:cs typeface="Arial"/>
              </a:rPr>
              <a:t> de </a:t>
            </a:r>
            <a:r>
              <a:rPr lang="en-US" sz="1600" dirty="0" err="1" smtClean="0">
                <a:latin typeface="Arial"/>
                <a:cs typeface="Arial"/>
              </a:rPr>
              <a:t>enzima</a:t>
            </a:r>
            <a:r>
              <a:rPr lang="en-US" sz="1600" dirty="0" smtClean="0">
                <a:latin typeface="Arial"/>
                <a:cs typeface="Arial"/>
              </a:rPr>
              <a:t> muscular (</a:t>
            </a:r>
            <a:r>
              <a:rPr lang="en-US" sz="1600" dirty="0" err="1" smtClean="0">
                <a:latin typeface="Arial"/>
                <a:cs typeface="Arial"/>
              </a:rPr>
              <a:t>Creatinofosfoquinase</a:t>
            </a:r>
            <a:r>
              <a:rPr lang="en-US" sz="1600" dirty="0" smtClean="0">
                <a:latin typeface="Arial"/>
                <a:cs typeface="Arial"/>
              </a:rPr>
              <a:t> de 1300mg/ml)</a:t>
            </a:r>
            <a:r>
              <a:rPr lang="en-US" sz="1600" dirty="0" smtClean="0">
                <a:latin typeface="Arial"/>
                <a:cs typeface="Arial"/>
              </a:rPr>
              <a:t> </a:t>
            </a:r>
          </a:p>
          <a:p>
            <a:pPr marL="12700" marR="19012" algn="just">
              <a:lnSpc>
                <a:spcPct val="95825"/>
              </a:lnSpc>
              <a:spcBef>
                <a:spcPts val="80"/>
              </a:spcBef>
            </a:pPr>
            <a:r>
              <a:rPr lang="en-US" sz="1600" dirty="0" err="1" smtClean="0">
                <a:latin typeface="Arial"/>
                <a:cs typeface="Arial"/>
              </a:rPr>
              <a:t>Realizado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investigação</a:t>
            </a:r>
            <a:r>
              <a:rPr lang="en-US" sz="1600" dirty="0" smtClean="0">
                <a:latin typeface="Arial"/>
                <a:cs typeface="Arial"/>
              </a:rPr>
              <a:t> para </a:t>
            </a:r>
            <a:r>
              <a:rPr lang="en-US" sz="1600" dirty="0" err="1" smtClean="0">
                <a:latin typeface="Arial"/>
                <a:cs typeface="Arial"/>
              </a:rPr>
              <a:t>exclusão</a:t>
            </a:r>
            <a:r>
              <a:rPr lang="en-US" sz="1600" dirty="0" smtClean="0">
                <a:latin typeface="Arial"/>
                <a:cs typeface="Arial"/>
              </a:rPr>
              <a:t> de </a:t>
            </a:r>
            <a:r>
              <a:rPr lang="en-US" sz="1600" dirty="0" err="1" smtClean="0">
                <a:latin typeface="Arial"/>
                <a:cs typeface="Arial"/>
              </a:rPr>
              <a:t>quadro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infeccioso</a:t>
            </a:r>
            <a:r>
              <a:rPr lang="en-US" sz="1600" dirty="0" smtClean="0">
                <a:latin typeface="Arial"/>
                <a:cs typeface="Arial"/>
              </a:rPr>
              <a:t> e </a:t>
            </a:r>
            <a:r>
              <a:rPr lang="en-US" sz="1600" dirty="0" err="1" smtClean="0">
                <a:latin typeface="Arial"/>
                <a:cs typeface="Arial"/>
              </a:rPr>
              <a:t>síndrome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paraneoplásica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smtClean="0">
                <a:latin typeface="Arial"/>
                <a:cs typeface="Arial"/>
              </a:rPr>
              <a:t>e </a:t>
            </a:r>
            <a:r>
              <a:rPr lang="en-US" sz="1600" dirty="0" err="1" smtClean="0">
                <a:latin typeface="Arial"/>
                <a:cs typeface="Arial"/>
              </a:rPr>
              <a:t>outras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doenças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neurológicas</a:t>
            </a:r>
            <a:r>
              <a:rPr lang="en-US" sz="1600" dirty="0" smtClean="0">
                <a:latin typeface="Arial"/>
                <a:cs typeface="Arial"/>
              </a:rPr>
              <a:t>. </a:t>
            </a:r>
          </a:p>
          <a:p>
            <a:pPr marL="12700" marR="19012" algn="just">
              <a:lnSpc>
                <a:spcPct val="95825"/>
              </a:lnSpc>
              <a:spcBef>
                <a:spcPts val="80"/>
              </a:spcBef>
            </a:pPr>
            <a:r>
              <a:rPr lang="en-US" sz="1600" dirty="0" err="1" smtClean="0">
                <a:latin typeface="Arial"/>
                <a:cs typeface="Arial"/>
              </a:rPr>
              <a:t>Tomografia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computadorizada</a:t>
            </a:r>
            <a:r>
              <a:rPr lang="en-US" sz="1600" dirty="0" smtClean="0">
                <a:latin typeface="Arial"/>
                <a:cs typeface="Arial"/>
              </a:rPr>
              <a:t> de </a:t>
            </a:r>
            <a:r>
              <a:rPr lang="en-US" sz="1600" dirty="0" err="1" smtClean="0">
                <a:latin typeface="Arial"/>
                <a:cs typeface="Arial"/>
              </a:rPr>
              <a:t>tórax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evidenciou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área</a:t>
            </a:r>
            <a:r>
              <a:rPr lang="en-US" sz="1600" dirty="0" smtClean="0">
                <a:latin typeface="Arial"/>
                <a:cs typeface="Arial"/>
              </a:rPr>
              <a:t> de </a:t>
            </a:r>
            <a:r>
              <a:rPr lang="en-US" sz="1600" dirty="0" err="1" smtClean="0">
                <a:latin typeface="Arial"/>
                <a:cs typeface="Arial"/>
              </a:rPr>
              <a:t>condensação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em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hemitórax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esquerdo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sem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sinais</a:t>
            </a:r>
            <a:r>
              <a:rPr lang="en-US" sz="1600" dirty="0" smtClean="0">
                <a:latin typeface="Arial"/>
                <a:cs typeface="Arial"/>
              </a:rPr>
              <a:t> de </a:t>
            </a:r>
            <a:r>
              <a:rPr lang="en-US" sz="1600" dirty="0" err="1" smtClean="0">
                <a:latin typeface="Arial"/>
                <a:cs typeface="Arial"/>
              </a:rPr>
              <a:t>fibrose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pulmonar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smtClean="0">
                <a:latin typeface="Arial"/>
                <a:cs typeface="Arial"/>
              </a:rPr>
              <a:t>e de </a:t>
            </a:r>
            <a:r>
              <a:rPr lang="en-US" sz="1600" dirty="0" err="1" smtClean="0">
                <a:latin typeface="Arial"/>
                <a:cs typeface="Arial"/>
              </a:rPr>
              <a:t>abdome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sem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alteracoes</a:t>
            </a:r>
            <a:r>
              <a:rPr lang="en-US" sz="1600" dirty="0" smtClean="0">
                <a:latin typeface="Arial"/>
                <a:cs typeface="Arial"/>
              </a:rPr>
              <a:t>.</a:t>
            </a:r>
          </a:p>
          <a:p>
            <a:pPr marL="12700" marR="19012" algn="just">
              <a:lnSpc>
                <a:spcPct val="95825"/>
              </a:lnSpc>
              <a:spcBef>
                <a:spcPts val="80"/>
              </a:spcBef>
            </a:pP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Ultrassonografia</a:t>
            </a:r>
            <a:r>
              <a:rPr lang="en-US" sz="1600" dirty="0" smtClean="0">
                <a:latin typeface="Arial"/>
                <a:cs typeface="Arial"/>
              </a:rPr>
              <a:t> de </a:t>
            </a:r>
            <a:r>
              <a:rPr lang="en-US" sz="1600" dirty="0" err="1" smtClean="0">
                <a:latin typeface="Arial"/>
                <a:cs typeface="Arial"/>
              </a:rPr>
              <a:t>tireóide</a:t>
            </a:r>
            <a:r>
              <a:rPr lang="en-US" sz="1600" dirty="0" smtClean="0">
                <a:latin typeface="Arial"/>
                <a:cs typeface="Arial"/>
              </a:rPr>
              <a:t> com </a:t>
            </a:r>
            <a:r>
              <a:rPr lang="en-US" sz="1600" dirty="0" err="1" smtClean="0">
                <a:latin typeface="Arial"/>
                <a:cs typeface="Arial"/>
              </a:rPr>
              <a:t>cisto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sem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características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malignas</a:t>
            </a:r>
            <a:r>
              <a:rPr lang="en-US" sz="1600" dirty="0" smtClean="0">
                <a:latin typeface="Arial"/>
                <a:cs typeface="Arial"/>
              </a:rPr>
              <a:t>, </a:t>
            </a:r>
            <a:r>
              <a:rPr lang="en-US" sz="1600" dirty="0" err="1" smtClean="0">
                <a:latin typeface="Arial"/>
                <a:cs typeface="Arial"/>
              </a:rPr>
              <a:t>marcadores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tumorais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negativos</a:t>
            </a:r>
            <a:r>
              <a:rPr lang="en-US" sz="1600" dirty="0" smtClean="0">
                <a:latin typeface="Arial"/>
                <a:cs typeface="Arial"/>
              </a:rPr>
              <a:t>, </a:t>
            </a:r>
            <a:r>
              <a:rPr lang="en-US" sz="1600" dirty="0" err="1" smtClean="0">
                <a:latin typeface="Arial"/>
                <a:cs typeface="Arial"/>
              </a:rPr>
              <a:t>Endoscopia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digestiva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alta</a:t>
            </a:r>
            <a:r>
              <a:rPr lang="en-US" sz="1600" dirty="0" smtClean="0">
                <a:latin typeface="Arial"/>
                <a:cs typeface="Arial"/>
              </a:rPr>
              <a:t> com </a:t>
            </a:r>
            <a:r>
              <a:rPr lang="en-US" sz="1600" dirty="0" err="1" smtClean="0">
                <a:latin typeface="Arial"/>
                <a:cs typeface="Arial"/>
              </a:rPr>
              <a:t>pangastrite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enantemática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leve</a:t>
            </a:r>
            <a:r>
              <a:rPr lang="en-US" sz="1600" dirty="0" smtClean="0">
                <a:latin typeface="Arial"/>
                <a:cs typeface="Arial"/>
              </a:rPr>
              <a:t>, </a:t>
            </a:r>
            <a:r>
              <a:rPr lang="en-US" sz="1600" dirty="0" err="1" smtClean="0">
                <a:latin typeface="Arial"/>
                <a:cs typeface="Arial"/>
              </a:rPr>
              <a:t>Mamografia</a:t>
            </a:r>
            <a:r>
              <a:rPr lang="en-US" sz="1600" dirty="0" smtClean="0">
                <a:latin typeface="Arial"/>
                <a:cs typeface="Arial"/>
              </a:rPr>
              <a:t> Bi-</a:t>
            </a:r>
            <a:r>
              <a:rPr lang="en-US" sz="1600" dirty="0" err="1" smtClean="0">
                <a:latin typeface="Arial"/>
                <a:cs typeface="Arial"/>
              </a:rPr>
              <a:t>Rads</a:t>
            </a:r>
            <a:r>
              <a:rPr lang="en-US" sz="1600" dirty="0" smtClean="0">
                <a:latin typeface="Arial"/>
                <a:cs typeface="Arial"/>
              </a:rPr>
              <a:t> 2..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76" name="Retângulo 75"/>
          <p:cNvSpPr/>
          <p:nvPr/>
        </p:nvSpPr>
        <p:spPr>
          <a:xfrm>
            <a:off x="4572000" y="1126504"/>
            <a:ext cx="4038600" cy="5579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9012" algn="just">
              <a:lnSpc>
                <a:spcPct val="95825"/>
              </a:lnSpc>
              <a:spcBef>
                <a:spcPts val="80"/>
              </a:spcBef>
            </a:pPr>
            <a:r>
              <a:rPr lang="en-US" sz="1600" dirty="0" err="1" smtClean="0">
                <a:latin typeface="Arial"/>
                <a:cs typeface="Arial"/>
              </a:rPr>
              <a:t>Eletroneuromiografia</a:t>
            </a:r>
            <a:r>
              <a:rPr lang="en-US" sz="1600" dirty="0" smtClean="0">
                <a:latin typeface="Arial"/>
                <a:cs typeface="Arial"/>
              </a:rPr>
              <a:t> com </a:t>
            </a:r>
            <a:r>
              <a:rPr lang="en-US" sz="1600" dirty="0" err="1" smtClean="0">
                <a:latin typeface="Arial"/>
                <a:cs typeface="Arial"/>
              </a:rPr>
              <a:t>processo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miopático</a:t>
            </a:r>
            <a:r>
              <a:rPr lang="en-US" sz="1600" dirty="0" smtClean="0">
                <a:latin typeface="Arial"/>
                <a:cs typeface="Arial"/>
              </a:rPr>
              <a:t>, de </a:t>
            </a:r>
            <a:r>
              <a:rPr lang="en-US" sz="1600" dirty="0" err="1" smtClean="0">
                <a:latin typeface="Arial"/>
                <a:cs typeface="Arial"/>
              </a:rPr>
              <a:t>moderada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intensidade</a:t>
            </a:r>
            <a:r>
              <a:rPr lang="en-US" sz="1600" dirty="0" smtClean="0">
                <a:latin typeface="Arial"/>
                <a:cs typeface="Arial"/>
              </a:rPr>
              <a:t>, com </a:t>
            </a:r>
            <a:r>
              <a:rPr lang="en-US" sz="1600" dirty="0" err="1" smtClean="0">
                <a:latin typeface="Arial"/>
                <a:cs typeface="Arial"/>
              </a:rPr>
              <a:t>predomínio</a:t>
            </a:r>
            <a:r>
              <a:rPr lang="en-US" sz="1600" dirty="0" smtClean="0">
                <a:latin typeface="Arial"/>
                <a:cs typeface="Arial"/>
              </a:rPr>
              <a:t> proximal </a:t>
            </a:r>
            <a:r>
              <a:rPr lang="en-US" sz="1600" dirty="0" err="1" smtClean="0">
                <a:latin typeface="Arial"/>
                <a:cs typeface="Arial"/>
              </a:rPr>
              <a:t>compatível</a:t>
            </a:r>
            <a:r>
              <a:rPr lang="en-US" sz="1600" dirty="0" smtClean="0">
                <a:latin typeface="Arial"/>
                <a:cs typeface="Arial"/>
              </a:rPr>
              <a:t> com </a:t>
            </a:r>
            <a:r>
              <a:rPr lang="en-US" sz="1600" dirty="0" err="1" smtClean="0">
                <a:latin typeface="Arial"/>
                <a:cs typeface="Arial"/>
              </a:rPr>
              <a:t>polimiosite</a:t>
            </a:r>
            <a:r>
              <a:rPr lang="en-US" sz="1600" dirty="0" smtClean="0">
                <a:latin typeface="Arial"/>
                <a:cs typeface="Arial"/>
              </a:rPr>
              <a:t>.</a:t>
            </a:r>
          </a:p>
          <a:p>
            <a:pPr marL="12700" marR="19012" algn="just">
              <a:lnSpc>
                <a:spcPct val="95825"/>
              </a:lnSpc>
              <a:spcBef>
                <a:spcPts val="80"/>
              </a:spcBef>
            </a:pPr>
            <a:r>
              <a:rPr lang="en-US" sz="1600" dirty="0" err="1" smtClean="0">
                <a:latin typeface="Arial"/>
                <a:cs typeface="Arial"/>
              </a:rPr>
              <a:t>Diante</a:t>
            </a:r>
            <a:r>
              <a:rPr lang="en-US" sz="1600" dirty="0" smtClean="0">
                <a:latin typeface="Arial"/>
                <a:cs typeface="Arial"/>
              </a:rPr>
              <a:t> do </a:t>
            </a:r>
            <a:r>
              <a:rPr lang="en-US" sz="1600" dirty="0" err="1" smtClean="0">
                <a:latin typeface="Arial"/>
                <a:cs typeface="Arial"/>
              </a:rPr>
              <a:t>quadro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clinico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foi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iniciado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corticoterapia</a:t>
            </a:r>
            <a:r>
              <a:rPr lang="en-US" sz="1600" dirty="0" smtClean="0">
                <a:latin typeface="Arial"/>
                <a:cs typeface="Arial"/>
              </a:rPr>
              <a:t> via oral (</a:t>
            </a:r>
            <a:r>
              <a:rPr lang="en-US" sz="1600" dirty="0" err="1" smtClean="0">
                <a:latin typeface="Arial"/>
                <a:cs typeface="Arial"/>
              </a:rPr>
              <a:t>prednisona</a:t>
            </a:r>
            <a:r>
              <a:rPr lang="en-US" sz="1600" dirty="0" smtClean="0">
                <a:latin typeface="Arial"/>
                <a:cs typeface="Arial"/>
              </a:rPr>
              <a:t> 1mg/kg). </a:t>
            </a:r>
          </a:p>
          <a:p>
            <a:pPr marL="12700" marR="19012" algn="just">
              <a:lnSpc>
                <a:spcPct val="95825"/>
              </a:lnSpc>
              <a:spcBef>
                <a:spcPts val="80"/>
              </a:spcBef>
            </a:pPr>
            <a:r>
              <a:rPr lang="en-US" sz="1600" dirty="0" err="1">
                <a:latin typeface="Arial"/>
                <a:cs typeface="Arial"/>
              </a:rPr>
              <a:t>E</a:t>
            </a:r>
            <a:r>
              <a:rPr lang="en-US" sz="1600" dirty="0" err="1" smtClean="0">
                <a:latin typeface="Arial"/>
                <a:cs typeface="Arial"/>
              </a:rPr>
              <a:t>volui</a:t>
            </a:r>
            <a:r>
              <a:rPr lang="en-US" sz="1600" dirty="0" smtClean="0">
                <a:latin typeface="Arial"/>
                <a:cs typeface="Arial"/>
              </a:rPr>
              <a:t> com </a:t>
            </a:r>
            <a:r>
              <a:rPr lang="en-US" sz="1600" dirty="0" err="1" smtClean="0">
                <a:latin typeface="Arial"/>
                <a:cs typeface="Arial"/>
              </a:rPr>
              <a:t>piora</a:t>
            </a:r>
            <a:r>
              <a:rPr lang="en-US" sz="1600" dirty="0" smtClean="0">
                <a:latin typeface="Arial"/>
                <a:cs typeface="Arial"/>
              </a:rPr>
              <a:t>  da </a:t>
            </a:r>
            <a:r>
              <a:rPr lang="en-US" sz="1600" dirty="0" err="1" smtClean="0">
                <a:latin typeface="Arial"/>
                <a:cs typeface="Arial"/>
              </a:rPr>
              <a:t>fraqueza</a:t>
            </a:r>
            <a:r>
              <a:rPr lang="en-US" sz="1600" dirty="0" smtClean="0">
                <a:latin typeface="Arial"/>
                <a:cs typeface="Arial"/>
              </a:rPr>
              <a:t> muscular e </a:t>
            </a:r>
            <a:r>
              <a:rPr lang="en-US" sz="1600" dirty="0" err="1" smtClean="0">
                <a:latin typeface="Arial"/>
                <a:cs typeface="Arial"/>
              </a:rPr>
              <a:t>disfagia</a:t>
            </a:r>
            <a:r>
              <a:rPr lang="en-US" sz="1600" dirty="0" smtClean="0">
                <a:latin typeface="Arial"/>
                <a:cs typeface="Arial"/>
              </a:rPr>
              <a:t>, </a:t>
            </a:r>
            <a:r>
              <a:rPr lang="en-US" sz="1600" dirty="0" err="1" smtClean="0">
                <a:latin typeface="Arial"/>
                <a:cs typeface="Arial"/>
              </a:rPr>
              <a:t>alem</a:t>
            </a:r>
            <a:r>
              <a:rPr lang="en-US" sz="1600" dirty="0" smtClean="0">
                <a:latin typeface="Arial"/>
                <a:cs typeface="Arial"/>
              </a:rPr>
              <a:t> de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fadiga</a:t>
            </a:r>
            <a:r>
              <a:rPr lang="en-US" sz="1600" dirty="0" smtClean="0">
                <a:latin typeface="Arial"/>
                <a:cs typeface="Arial"/>
              </a:rPr>
              <a:t> de </a:t>
            </a:r>
            <a:r>
              <a:rPr lang="en-US" sz="1600" dirty="0" err="1" smtClean="0">
                <a:latin typeface="Arial"/>
                <a:cs typeface="Arial"/>
              </a:rPr>
              <a:t>musculatura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torácica</a:t>
            </a:r>
            <a:r>
              <a:rPr lang="en-US" sz="1600" dirty="0" smtClean="0">
                <a:latin typeface="Arial"/>
                <a:cs typeface="Arial"/>
              </a:rPr>
              <a:t> e </a:t>
            </a:r>
            <a:r>
              <a:rPr lang="en-US" sz="1600" dirty="0" err="1" smtClean="0">
                <a:latin typeface="Arial"/>
                <a:cs typeface="Arial"/>
              </a:rPr>
              <a:t>insuficiência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respiratória</a:t>
            </a:r>
            <a:r>
              <a:rPr lang="en-US" sz="1600" dirty="0" smtClean="0">
                <a:latin typeface="Arial"/>
                <a:cs typeface="Arial"/>
              </a:rPr>
              <a:t>, </a:t>
            </a:r>
            <a:r>
              <a:rPr lang="en-US" sz="1600" dirty="0" err="1" smtClean="0">
                <a:latin typeface="Arial"/>
                <a:cs typeface="Arial"/>
              </a:rPr>
              <a:t>sendo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optado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por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intubação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orotraqueal</a:t>
            </a:r>
            <a:r>
              <a:rPr lang="en-US" sz="1600" dirty="0" smtClean="0">
                <a:latin typeface="Arial"/>
                <a:cs typeface="Arial"/>
              </a:rPr>
              <a:t> e </a:t>
            </a:r>
            <a:r>
              <a:rPr lang="en-US" sz="1600" dirty="0" err="1" smtClean="0">
                <a:latin typeface="Arial"/>
                <a:cs typeface="Arial"/>
              </a:rPr>
              <a:t>pulsoterapia</a:t>
            </a:r>
            <a:r>
              <a:rPr lang="en-US" sz="1600" dirty="0" smtClean="0">
                <a:latin typeface="Arial"/>
                <a:cs typeface="Arial"/>
              </a:rPr>
              <a:t> com </a:t>
            </a:r>
            <a:r>
              <a:rPr lang="en-US" sz="1600" dirty="0" err="1" smtClean="0">
                <a:latin typeface="Arial"/>
                <a:cs typeface="Arial"/>
              </a:rPr>
              <a:t>metilprednisolona</a:t>
            </a:r>
            <a:r>
              <a:rPr lang="en-US" sz="1600" dirty="0" smtClean="0">
                <a:latin typeface="Arial"/>
                <a:cs typeface="Arial"/>
              </a:rPr>
              <a:t> 3g. </a:t>
            </a:r>
          </a:p>
          <a:p>
            <a:pPr marL="12700" marR="19012" algn="just">
              <a:lnSpc>
                <a:spcPct val="95825"/>
              </a:lnSpc>
              <a:spcBef>
                <a:spcPts val="80"/>
              </a:spcBef>
            </a:pPr>
            <a:r>
              <a:rPr lang="en-US" sz="1600" dirty="0" err="1" smtClean="0">
                <a:latin typeface="Arial"/>
                <a:cs typeface="Arial"/>
              </a:rPr>
              <a:t>Realizado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traqueostomia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devido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difícil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desmame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ventilatório</a:t>
            </a:r>
            <a:r>
              <a:rPr lang="en-US" sz="1600" dirty="0" smtClean="0">
                <a:latin typeface="Arial"/>
                <a:cs typeface="Arial"/>
              </a:rPr>
              <a:t>, </a:t>
            </a:r>
            <a:r>
              <a:rPr lang="en-US" sz="1600" dirty="0" err="1" smtClean="0">
                <a:latin typeface="Arial"/>
                <a:cs typeface="Arial"/>
              </a:rPr>
              <a:t>permaneceu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na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unidade</a:t>
            </a:r>
            <a:r>
              <a:rPr lang="en-US" sz="1600" dirty="0" smtClean="0">
                <a:latin typeface="Arial"/>
                <a:cs typeface="Arial"/>
              </a:rPr>
              <a:t> de </a:t>
            </a:r>
            <a:r>
              <a:rPr lang="en-US" sz="1600" dirty="0" err="1" smtClean="0">
                <a:latin typeface="Arial"/>
                <a:cs typeface="Arial"/>
              </a:rPr>
              <a:t>terapia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intensiva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por</a:t>
            </a:r>
            <a:r>
              <a:rPr lang="en-US" sz="1600" dirty="0" smtClean="0">
                <a:latin typeface="Arial"/>
                <a:cs typeface="Arial"/>
              </a:rPr>
              <a:t> 18 </a:t>
            </a:r>
            <a:r>
              <a:rPr lang="en-US" sz="1600" dirty="0" err="1" smtClean="0">
                <a:latin typeface="Arial"/>
                <a:cs typeface="Arial"/>
              </a:rPr>
              <a:t>dias</a:t>
            </a:r>
            <a:r>
              <a:rPr lang="en-US" sz="1600" dirty="0" smtClean="0">
                <a:latin typeface="Arial"/>
                <a:cs typeface="Arial"/>
              </a:rPr>
              <a:t>. </a:t>
            </a:r>
            <a:r>
              <a:rPr lang="pt-BR" sz="1600" dirty="0" smtClean="0">
                <a:latin typeface="Arial"/>
                <a:cs typeface="Arial"/>
              </a:rPr>
              <a:t>Posteriormente</a:t>
            </a:r>
            <a:r>
              <a:rPr lang="en-US" sz="1600" dirty="0" smtClean="0">
                <a:latin typeface="Arial"/>
                <a:cs typeface="Arial"/>
              </a:rPr>
              <a:t> a </a:t>
            </a:r>
            <a:r>
              <a:rPr lang="en-US" sz="1600" dirty="0" err="1" smtClean="0">
                <a:latin typeface="Arial"/>
                <a:cs typeface="Arial"/>
              </a:rPr>
              <a:t>pulsoterapia</a:t>
            </a:r>
            <a:r>
              <a:rPr lang="en-US" sz="1600" dirty="0" smtClean="0">
                <a:latin typeface="Arial"/>
                <a:cs typeface="Arial"/>
              </a:rPr>
              <a:t>, </a:t>
            </a:r>
            <a:r>
              <a:rPr lang="en-US" sz="1600" dirty="0" err="1" smtClean="0">
                <a:latin typeface="Arial"/>
                <a:cs typeface="Arial"/>
              </a:rPr>
              <a:t>foi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iniciado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prednisona</a:t>
            </a:r>
            <a:r>
              <a:rPr lang="en-US" sz="1600" dirty="0" smtClean="0">
                <a:latin typeface="Arial"/>
                <a:cs typeface="Arial"/>
              </a:rPr>
              <a:t> 1mg/kg </a:t>
            </a:r>
            <a:r>
              <a:rPr lang="en-US" sz="1600" dirty="0" err="1" smtClean="0">
                <a:latin typeface="Arial"/>
                <a:cs typeface="Arial"/>
              </a:rPr>
              <a:t>sendo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feito</a:t>
            </a:r>
            <a:r>
              <a:rPr lang="en-US" sz="1600" dirty="0" smtClean="0">
                <a:latin typeface="Arial"/>
                <a:cs typeface="Arial"/>
              </a:rPr>
              <a:t> o </a:t>
            </a:r>
            <a:r>
              <a:rPr lang="en-US" sz="1600" dirty="0" err="1" smtClean="0">
                <a:latin typeface="Arial"/>
                <a:cs typeface="Arial"/>
              </a:rPr>
              <a:t>desmame</a:t>
            </a:r>
            <a:r>
              <a:rPr lang="en-US" sz="1600" dirty="0" smtClean="0">
                <a:latin typeface="Arial"/>
                <a:cs typeface="Arial"/>
              </a:rPr>
              <a:t> e </a:t>
            </a:r>
            <a:r>
              <a:rPr lang="en-US" sz="1600" dirty="0" err="1" smtClean="0">
                <a:latin typeface="Arial"/>
                <a:cs typeface="Arial"/>
              </a:rPr>
              <a:t>introdução</a:t>
            </a:r>
            <a:r>
              <a:rPr lang="en-US" sz="1600" dirty="0" smtClean="0">
                <a:latin typeface="Arial"/>
                <a:cs typeface="Arial"/>
              </a:rPr>
              <a:t> da   </a:t>
            </a:r>
            <a:r>
              <a:rPr lang="en-US" sz="1600" dirty="0" err="1" smtClean="0">
                <a:latin typeface="Arial"/>
                <a:cs typeface="Arial"/>
              </a:rPr>
              <a:t>azatioprina</a:t>
            </a:r>
            <a:r>
              <a:rPr lang="en-US" sz="1600" dirty="0" smtClean="0">
                <a:latin typeface="Arial"/>
                <a:cs typeface="Arial"/>
              </a:rPr>
              <a:t> 2mg/kg </a:t>
            </a:r>
            <a:r>
              <a:rPr lang="en-US" sz="1600" dirty="0" err="1" smtClean="0">
                <a:latin typeface="Arial"/>
                <a:cs typeface="Arial"/>
              </a:rPr>
              <a:t>recebendo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alta</a:t>
            </a:r>
            <a:r>
              <a:rPr lang="en-US" sz="1600" dirty="0" smtClean="0">
                <a:latin typeface="Arial"/>
                <a:cs typeface="Arial"/>
              </a:rPr>
              <a:t> com </a:t>
            </a:r>
            <a:r>
              <a:rPr lang="en-US" sz="1600" dirty="0" err="1" smtClean="0">
                <a:latin typeface="Arial"/>
                <a:cs typeface="Arial"/>
              </a:rPr>
              <a:t>esta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medicação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como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terapia</a:t>
            </a:r>
            <a:r>
              <a:rPr lang="en-US" sz="1600" dirty="0" smtClean="0">
                <a:latin typeface="Arial"/>
                <a:cs typeface="Arial"/>
              </a:rPr>
              <a:t> de </a:t>
            </a:r>
            <a:r>
              <a:rPr lang="en-US" sz="1600" dirty="0" err="1" smtClean="0">
                <a:latin typeface="Arial"/>
                <a:cs typeface="Arial"/>
              </a:rPr>
              <a:t>manutenção</a:t>
            </a:r>
            <a:r>
              <a:rPr lang="en-US" sz="1600" dirty="0" smtClean="0">
                <a:latin typeface="Arial"/>
                <a:cs typeface="Arial"/>
              </a:rPr>
              <a:t>, </a:t>
            </a:r>
            <a:r>
              <a:rPr lang="en-US" sz="1600" dirty="0" err="1" smtClean="0">
                <a:latin typeface="Arial"/>
                <a:cs typeface="Arial"/>
              </a:rPr>
              <a:t>evoluindo</a:t>
            </a:r>
            <a:r>
              <a:rPr lang="en-US" sz="1600" dirty="0" smtClean="0">
                <a:latin typeface="Arial"/>
                <a:cs typeface="Arial"/>
              </a:rPr>
              <a:t> com </a:t>
            </a:r>
            <a:r>
              <a:rPr lang="en-US" sz="1600" dirty="0" err="1" smtClean="0">
                <a:latin typeface="Arial"/>
                <a:cs typeface="Arial"/>
              </a:rPr>
              <a:t>melhora</a:t>
            </a:r>
            <a:r>
              <a:rPr lang="en-US" sz="1600" dirty="0" smtClean="0">
                <a:latin typeface="Arial"/>
                <a:cs typeface="Arial"/>
              </a:rPr>
              <a:t> da </a:t>
            </a:r>
            <a:r>
              <a:rPr lang="en-US" sz="1600" dirty="0" err="1" smtClean="0">
                <a:latin typeface="Arial"/>
                <a:cs typeface="Arial"/>
              </a:rPr>
              <a:t>fraqueza</a:t>
            </a:r>
            <a:r>
              <a:rPr lang="en-US" sz="1600" dirty="0" smtClean="0">
                <a:latin typeface="Arial"/>
                <a:cs typeface="Arial"/>
              </a:rPr>
              <a:t> muscular.</a:t>
            </a:r>
          </a:p>
          <a:p>
            <a:pPr marL="12700" marR="19012" algn="just">
              <a:lnSpc>
                <a:spcPct val="95825"/>
              </a:lnSpc>
              <a:spcBef>
                <a:spcPts val="80"/>
              </a:spcBef>
            </a:pPr>
            <a:endParaRPr lang="en-US" sz="16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bject 52"/>
          <p:cNvSpPr txBox="1"/>
          <p:nvPr/>
        </p:nvSpPr>
        <p:spPr>
          <a:xfrm>
            <a:off x="474370" y="578120"/>
            <a:ext cx="3977484" cy="5975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349">
              <a:lnSpc>
                <a:spcPts val="2150"/>
              </a:lnSpc>
              <a:spcBef>
                <a:spcPts val="107"/>
              </a:spcBef>
            </a:pPr>
            <a:r>
              <a:rPr sz="2000" b="1" spc="0" dirty="0" err="1" smtClean="0">
                <a:latin typeface="Arial"/>
                <a:cs typeface="Arial"/>
              </a:rPr>
              <a:t>Conclusões</a:t>
            </a:r>
            <a:endParaRPr lang="en-US" sz="2000" b="1" spc="0" dirty="0" smtClean="0">
              <a:latin typeface="Arial"/>
              <a:cs typeface="Arial"/>
            </a:endParaRPr>
          </a:p>
          <a:p>
            <a:pPr marL="12700" marR="22349">
              <a:lnSpc>
                <a:spcPts val="2150"/>
              </a:lnSpc>
              <a:spcBef>
                <a:spcPts val="107"/>
              </a:spcBef>
            </a:pPr>
            <a:endParaRPr lang="en-US" sz="2000" b="1" dirty="0">
              <a:latin typeface="Arial"/>
              <a:cs typeface="Arial"/>
            </a:endParaRPr>
          </a:p>
          <a:p>
            <a:pPr marL="12700" marR="22349" algn="just">
              <a:lnSpc>
                <a:spcPts val="2150"/>
              </a:lnSpc>
              <a:spcBef>
                <a:spcPts val="107"/>
              </a:spcBef>
            </a:pPr>
            <a:r>
              <a:rPr lang="en-US" sz="1600" dirty="0" smtClean="0">
                <a:latin typeface="Arial"/>
                <a:cs typeface="Arial"/>
              </a:rPr>
              <a:t>As </a:t>
            </a:r>
            <a:r>
              <a:rPr lang="en-US" sz="1600" dirty="0" err="1" smtClean="0">
                <a:latin typeface="Arial"/>
                <a:cs typeface="Arial"/>
              </a:rPr>
              <a:t>miopatias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inflamat</a:t>
            </a:r>
            <a:r>
              <a:rPr lang="en-US" sz="1600" dirty="0" err="1" smtClean="0">
                <a:latin typeface="Arial"/>
                <a:cs typeface="Arial"/>
              </a:rPr>
              <a:t>órias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idiopáticas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são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raras</a:t>
            </a:r>
            <a:r>
              <a:rPr lang="en-US" sz="1600" dirty="0" smtClean="0">
                <a:latin typeface="Arial"/>
                <a:cs typeface="Arial"/>
              </a:rPr>
              <a:t> e </a:t>
            </a:r>
            <a:r>
              <a:rPr lang="en-US" sz="1600" dirty="0" err="1" smtClean="0">
                <a:latin typeface="Arial"/>
                <a:cs typeface="Arial"/>
              </a:rPr>
              <a:t>geralmente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por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condições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autoimunes</a:t>
            </a:r>
            <a:r>
              <a:rPr lang="en-US" sz="1600" dirty="0" smtClean="0">
                <a:latin typeface="Arial"/>
                <a:cs typeface="Arial"/>
              </a:rPr>
              <a:t>, </a:t>
            </a:r>
            <a:r>
              <a:rPr lang="en-US" sz="1600" dirty="0" err="1" smtClean="0">
                <a:latin typeface="Arial"/>
                <a:cs typeface="Arial"/>
              </a:rPr>
              <a:t>evoluindo</a:t>
            </a:r>
            <a:r>
              <a:rPr lang="en-US" sz="1600" dirty="0" smtClean="0">
                <a:latin typeface="Arial"/>
                <a:cs typeface="Arial"/>
              </a:rPr>
              <a:t> com </a:t>
            </a:r>
            <a:r>
              <a:rPr lang="en-US" sz="1600" dirty="0" err="1" smtClean="0">
                <a:latin typeface="Arial"/>
                <a:cs typeface="Arial"/>
              </a:rPr>
              <a:t>fraqueza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intensa</a:t>
            </a:r>
            <a:r>
              <a:rPr lang="en-US" sz="1600" dirty="0" smtClean="0">
                <a:latin typeface="Arial"/>
                <a:cs typeface="Arial"/>
              </a:rPr>
              <a:t>, </a:t>
            </a:r>
            <a:r>
              <a:rPr lang="en-US" sz="1600" dirty="0" err="1" smtClean="0">
                <a:latin typeface="Arial"/>
                <a:cs typeface="Arial"/>
              </a:rPr>
              <a:t>fadiga</a:t>
            </a:r>
            <a:r>
              <a:rPr lang="en-US" sz="1600" dirty="0" smtClean="0">
                <a:latin typeface="Arial"/>
                <a:cs typeface="Arial"/>
              </a:rPr>
              <a:t> e outros </a:t>
            </a:r>
            <a:r>
              <a:rPr lang="en-US" sz="1600" dirty="0" err="1" smtClean="0">
                <a:latin typeface="Arial"/>
                <a:cs typeface="Arial"/>
              </a:rPr>
              <a:t>sintomas</a:t>
            </a:r>
            <a:r>
              <a:rPr lang="en-US" sz="1600" dirty="0" smtClean="0">
                <a:latin typeface="Arial"/>
                <a:cs typeface="Arial"/>
              </a:rPr>
              <a:t> extra-</a:t>
            </a:r>
            <a:r>
              <a:rPr lang="en-US" sz="1600" dirty="0" err="1" smtClean="0">
                <a:latin typeface="Arial"/>
                <a:cs typeface="Arial"/>
              </a:rPr>
              <a:t>musculares</a:t>
            </a:r>
            <a:r>
              <a:rPr lang="en-US" sz="1600" dirty="0" smtClean="0">
                <a:latin typeface="Arial"/>
                <a:cs typeface="Arial"/>
              </a:rPr>
              <a:t>. </a:t>
            </a:r>
            <a:r>
              <a:rPr lang="en-US" sz="1600" dirty="0" err="1" smtClean="0">
                <a:latin typeface="Arial"/>
                <a:cs typeface="Arial"/>
              </a:rPr>
              <a:t>Mais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preocupantes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são</a:t>
            </a:r>
            <a:r>
              <a:rPr lang="en-US" sz="1600" dirty="0" smtClean="0">
                <a:latin typeface="Arial"/>
                <a:cs typeface="Arial"/>
              </a:rPr>
              <a:t> as </a:t>
            </a:r>
            <a:r>
              <a:rPr lang="en-US" sz="1600" dirty="0" err="1" smtClean="0">
                <a:latin typeface="Arial"/>
                <a:cs typeface="Arial"/>
              </a:rPr>
              <a:t>manifestações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pulmonares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ou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associações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malignas</a:t>
            </a:r>
            <a:r>
              <a:rPr lang="en-US" sz="1600" dirty="0" smtClean="0">
                <a:latin typeface="Arial"/>
                <a:cs typeface="Arial"/>
              </a:rPr>
              <a:t>, que </a:t>
            </a:r>
            <a:r>
              <a:rPr lang="en-US" sz="1600" dirty="0" err="1" smtClean="0">
                <a:latin typeface="Arial"/>
                <a:cs typeface="Arial"/>
              </a:rPr>
              <a:t>muitas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vezes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levam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ao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aumento</a:t>
            </a:r>
            <a:r>
              <a:rPr lang="en-US" sz="1600" dirty="0" smtClean="0">
                <a:latin typeface="Arial"/>
                <a:cs typeface="Arial"/>
              </a:rPr>
              <a:t> da </a:t>
            </a:r>
            <a:r>
              <a:rPr lang="en-US" sz="1600" dirty="0" err="1" smtClean="0">
                <a:latin typeface="Arial"/>
                <a:cs typeface="Arial"/>
              </a:rPr>
              <a:t>mortalidade</a:t>
            </a:r>
            <a:r>
              <a:rPr lang="en-US" sz="1600" dirty="0" smtClean="0">
                <a:latin typeface="Arial"/>
                <a:cs typeface="Arial"/>
              </a:rPr>
              <a:t>. </a:t>
            </a:r>
            <a:r>
              <a:rPr lang="en-US" sz="1600" dirty="0" err="1" smtClean="0">
                <a:latin typeface="Arial"/>
                <a:cs typeface="Arial"/>
              </a:rPr>
              <a:t>Estudos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diagnósticos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apropriados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incluem</a:t>
            </a:r>
            <a:r>
              <a:rPr lang="en-US" sz="1600" dirty="0" smtClean="0">
                <a:latin typeface="Arial"/>
                <a:cs typeface="Arial"/>
              </a:rPr>
              <a:t> valor </a:t>
            </a:r>
            <a:r>
              <a:rPr lang="en-US" sz="1600" dirty="0" err="1" smtClean="0">
                <a:latin typeface="Arial"/>
                <a:cs typeface="Arial"/>
              </a:rPr>
              <a:t>elevado</a:t>
            </a:r>
            <a:r>
              <a:rPr lang="en-US" sz="1600" dirty="0" smtClean="0">
                <a:latin typeface="Arial"/>
                <a:cs typeface="Arial"/>
              </a:rPr>
              <a:t> das </a:t>
            </a:r>
            <a:r>
              <a:rPr lang="en-US" sz="1600" dirty="0" err="1" smtClean="0">
                <a:latin typeface="Arial"/>
                <a:cs typeface="Arial"/>
              </a:rPr>
              <a:t>enzimas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musculares</a:t>
            </a:r>
            <a:r>
              <a:rPr lang="en-US" sz="1600" dirty="0" smtClean="0">
                <a:latin typeface="Arial"/>
                <a:cs typeface="Arial"/>
              </a:rPr>
              <a:t> e auto-</a:t>
            </a:r>
            <a:r>
              <a:rPr lang="en-US" sz="1600" dirty="0" err="1" smtClean="0">
                <a:latin typeface="Arial"/>
                <a:cs typeface="Arial"/>
              </a:rPr>
              <a:t>anticorpos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específicos</a:t>
            </a:r>
            <a:r>
              <a:rPr lang="en-US" sz="1600" dirty="0" smtClean="0">
                <a:latin typeface="Arial"/>
                <a:cs typeface="Arial"/>
              </a:rPr>
              <a:t> de </a:t>
            </a:r>
            <a:r>
              <a:rPr lang="en-US" sz="1600" dirty="0" err="1" smtClean="0">
                <a:latin typeface="Arial"/>
                <a:cs typeface="Arial"/>
              </a:rPr>
              <a:t>miosite</a:t>
            </a:r>
            <a:r>
              <a:rPr lang="en-US" sz="1600" dirty="0" smtClean="0">
                <a:latin typeface="Arial"/>
                <a:cs typeface="Arial"/>
              </a:rPr>
              <a:t>. </a:t>
            </a:r>
            <a:r>
              <a:rPr lang="en-US" sz="1600" dirty="0" err="1" smtClean="0">
                <a:latin typeface="Arial"/>
                <a:cs typeface="Arial"/>
              </a:rPr>
              <a:t>Eletroneuromiografia</a:t>
            </a:r>
            <a:r>
              <a:rPr lang="en-US" sz="1600" dirty="0" smtClean="0">
                <a:latin typeface="Arial"/>
                <a:cs typeface="Arial"/>
              </a:rPr>
              <a:t> e </a:t>
            </a:r>
            <a:r>
              <a:rPr lang="en-US" sz="1600" dirty="0" err="1" smtClean="0">
                <a:latin typeface="Arial"/>
                <a:cs typeface="Arial"/>
              </a:rPr>
              <a:t>biópsia</a:t>
            </a:r>
            <a:r>
              <a:rPr lang="en-US" sz="1600" dirty="0" smtClean="0">
                <a:latin typeface="Arial"/>
                <a:cs typeface="Arial"/>
              </a:rPr>
              <a:t> muscular </a:t>
            </a:r>
            <a:r>
              <a:rPr lang="en-US" sz="1600" dirty="0" err="1" smtClean="0">
                <a:latin typeface="Arial"/>
                <a:cs typeface="Arial"/>
              </a:rPr>
              <a:t>também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fazem</a:t>
            </a:r>
            <a:r>
              <a:rPr lang="en-US" sz="1600" dirty="0" smtClean="0">
                <a:latin typeface="Arial"/>
                <a:cs typeface="Arial"/>
              </a:rPr>
              <a:t> o </a:t>
            </a:r>
            <a:r>
              <a:rPr lang="en-US" sz="1600" dirty="0" err="1" smtClean="0">
                <a:latin typeface="Arial"/>
                <a:cs typeface="Arial"/>
              </a:rPr>
              <a:t>diagnóstico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corretamente</a:t>
            </a:r>
            <a:r>
              <a:rPr lang="en-US" sz="1600" dirty="0" smtClean="0">
                <a:latin typeface="Arial"/>
                <a:cs typeface="Arial"/>
              </a:rPr>
              <a:t>. O </a:t>
            </a:r>
            <a:r>
              <a:rPr lang="en-US" sz="1600" dirty="0" err="1" smtClean="0">
                <a:latin typeface="Arial"/>
                <a:cs typeface="Arial"/>
              </a:rPr>
              <a:t>tratamento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envolve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medicações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imunomoduladoras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como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glicocorticóides</a:t>
            </a:r>
            <a:r>
              <a:rPr lang="en-US" sz="1600" dirty="0" smtClean="0">
                <a:latin typeface="Arial"/>
                <a:cs typeface="Arial"/>
              </a:rPr>
              <a:t>, DMARDs e </a:t>
            </a:r>
            <a:r>
              <a:rPr lang="en-US" sz="1600" dirty="0" err="1" smtClean="0">
                <a:latin typeface="Arial"/>
                <a:cs typeface="Arial"/>
              </a:rPr>
              <a:t>biológicos</a:t>
            </a:r>
            <a:r>
              <a:rPr lang="en-US" sz="1600" dirty="0" smtClean="0">
                <a:latin typeface="Arial"/>
                <a:cs typeface="Arial"/>
              </a:rPr>
              <a:t>. </a:t>
            </a:r>
            <a:r>
              <a:rPr lang="en-US" sz="1600" dirty="0" err="1" smtClean="0">
                <a:latin typeface="Arial"/>
                <a:cs typeface="Arial"/>
              </a:rPr>
              <a:t>Fisioteapia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motora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também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apresenta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benefício</a:t>
            </a:r>
            <a:r>
              <a:rPr lang="en-US" sz="1600" dirty="0" smtClean="0">
                <a:latin typeface="Arial"/>
                <a:cs typeface="Arial"/>
              </a:rPr>
              <a:t> no </a:t>
            </a:r>
            <a:r>
              <a:rPr lang="en-US" sz="1600" dirty="0" err="1" smtClean="0">
                <a:latin typeface="Arial"/>
                <a:cs typeface="Arial"/>
              </a:rPr>
              <a:t>tratamento</a:t>
            </a:r>
            <a:r>
              <a:rPr lang="en-US" sz="1600" dirty="0" smtClean="0"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723638" y="578120"/>
            <a:ext cx="3897142" cy="302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2150"/>
              </a:lnSpc>
              <a:spcBef>
                <a:spcPts val="107"/>
              </a:spcBef>
            </a:pPr>
            <a:r>
              <a:rPr sz="2000" b="1" spc="0" dirty="0" err="1" smtClean="0">
                <a:latin typeface="Arial"/>
                <a:cs typeface="Arial"/>
              </a:rPr>
              <a:t>R</a:t>
            </a:r>
            <a:r>
              <a:rPr sz="2000" b="1" spc="4" dirty="0" err="1" smtClean="0">
                <a:latin typeface="Arial"/>
                <a:cs typeface="Arial"/>
              </a:rPr>
              <a:t>e</a:t>
            </a:r>
            <a:r>
              <a:rPr sz="2000" b="1" spc="0" dirty="0" err="1" smtClean="0">
                <a:latin typeface="Arial"/>
                <a:cs typeface="Arial"/>
              </a:rPr>
              <a:t>f</a:t>
            </a:r>
            <a:r>
              <a:rPr sz="2000" b="1" spc="4" dirty="0" err="1" smtClean="0">
                <a:latin typeface="Arial"/>
                <a:cs typeface="Arial"/>
              </a:rPr>
              <a:t>e</a:t>
            </a:r>
            <a:r>
              <a:rPr sz="2000" b="1" spc="0" dirty="0" err="1" smtClean="0">
                <a:latin typeface="Arial"/>
                <a:cs typeface="Arial"/>
              </a:rPr>
              <a:t>rências</a:t>
            </a:r>
            <a:r>
              <a:rPr sz="2000" b="1" spc="-34" dirty="0" smtClean="0">
                <a:latin typeface="Arial"/>
                <a:cs typeface="Arial"/>
              </a:rPr>
              <a:t> </a:t>
            </a:r>
            <a:r>
              <a:rPr sz="2000" b="1" spc="0" dirty="0" err="1" smtClean="0">
                <a:latin typeface="Arial"/>
                <a:cs typeface="Arial"/>
              </a:rPr>
              <a:t>Bibl</a:t>
            </a:r>
            <a:r>
              <a:rPr sz="2000" b="1" spc="-9" dirty="0" err="1" smtClean="0">
                <a:latin typeface="Arial"/>
                <a:cs typeface="Arial"/>
              </a:rPr>
              <a:t>i</a:t>
            </a:r>
            <a:r>
              <a:rPr sz="2000" b="1" spc="0" dirty="0" err="1" smtClean="0">
                <a:latin typeface="Arial"/>
                <a:cs typeface="Arial"/>
              </a:rPr>
              <a:t>ográficas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638038" y="4343325"/>
            <a:ext cx="30259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162548" y="4343325"/>
            <a:ext cx="974315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323835" y="4343325"/>
            <a:ext cx="1305277" cy="3332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98">
              <a:lnSpc>
                <a:spcPct val="95825"/>
              </a:lnSpc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23638" y="4678605"/>
            <a:ext cx="3618549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529855" y="6101784"/>
            <a:ext cx="2607008" cy="417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46">
              <a:lnSpc>
                <a:spcPts val="1535"/>
              </a:lnSpc>
              <a:spcBef>
                <a:spcPts val="76"/>
              </a:spcBef>
            </a:pPr>
            <a:r>
              <a:rPr sz="1400" spc="-4" dirty="0" err="1" smtClean="0">
                <a:latin typeface="Arial"/>
                <a:cs typeface="Arial"/>
              </a:rPr>
              <a:t>C</a:t>
            </a:r>
            <a:r>
              <a:rPr sz="1400" spc="0" dirty="0" err="1" smtClean="0">
                <a:latin typeface="Arial"/>
                <a:cs typeface="Arial"/>
              </a:rPr>
              <a:t>on</a:t>
            </a:r>
            <a:r>
              <a:rPr sz="1400" spc="4" dirty="0" err="1" smtClean="0">
                <a:latin typeface="Arial"/>
                <a:cs typeface="Arial"/>
              </a:rPr>
              <a:t>t</a:t>
            </a:r>
            <a:r>
              <a:rPr sz="1400" spc="0" dirty="0" err="1" smtClean="0">
                <a:latin typeface="Arial"/>
                <a:cs typeface="Arial"/>
              </a:rPr>
              <a:t>a</a:t>
            </a:r>
            <a:r>
              <a:rPr sz="1400" spc="4" dirty="0" err="1" smtClean="0">
                <a:latin typeface="Arial"/>
                <a:cs typeface="Arial"/>
              </a:rPr>
              <a:t>t</a:t>
            </a:r>
            <a:r>
              <a:rPr sz="1400" spc="0" dirty="0" err="1" smtClean="0">
                <a:latin typeface="Arial"/>
                <a:cs typeface="Arial"/>
              </a:rPr>
              <a:t>o</a:t>
            </a:r>
            <a:r>
              <a:rPr lang="en-US" sz="1400" spc="0" dirty="0" smtClean="0">
                <a:latin typeface="Arial"/>
                <a:cs typeface="Arial"/>
              </a:rPr>
              <a:t> Giuliana Yukari </a:t>
            </a:r>
            <a:r>
              <a:rPr lang="en-US" sz="1400" spc="0" dirty="0" err="1" smtClean="0">
                <a:latin typeface="Arial"/>
                <a:cs typeface="Arial"/>
              </a:rPr>
              <a:t>Seo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400" spc="0" dirty="0" smtClean="0">
                <a:latin typeface="Arial"/>
                <a:cs typeface="Arial"/>
              </a:rPr>
              <a:t>e-</a:t>
            </a:r>
            <a:r>
              <a:rPr sz="1400" spc="-4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ail: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lang="en-US" sz="1400" spc="0" dirty="0" smtClean="0">
                <a:latin typeface="Arial"/>
                <a:cs typeface="Arial"/>
              </a:rPr>
              <a:t>giulianays@gmail.com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4" name="object 53"/>
          <p:cNvSpPr/>
          <p:nvPr/>
        </p:nvSpPr>
        <p:spPr>
          <a:xfrm>
            <a:off x="6948297" y="5084572"/>
            <a:ext cx="2037714" cy="1468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CaixaDeTexto 55"/>
          <p:cNvSpPr txBox="1"/>
          <p:nvPr/>
        </p:nvSpPr>
        <p:spPr>
          <a:xfrm>
            <a:off x="4677003" y="1261962"/>
            <a:ext cx="3943777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Venalis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P, Lundberg IE. Immune mechanisms in polymyositis and dermatomyositis and potential targets for therapy. Rheumatology 2014; 53: 397-405. </a:t>
            </a:r>
          </a:p>
          <a:p>
            <a:pPr algn="just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Jones J,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Wortmann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R. Idiopathic  inflammatory myopathies – a review.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Clin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Reumatol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2015; 34: 839-44.</a:t>
            </a:r>
          </a:p>
          <a:p>
            <a:pPr algn="just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Wang DX, et al. Intravenous immunoglobulin therapy in adult  patients with polymyositis/dermatomyositis: a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sistematic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literature review.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Clin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Reumatol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2013; 31:801-06.</a:t>
            </a:r>
          </a:p>
          <a:p>
            <a:pPr algn="just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Oddis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CV, et al. Rituximab in the treatment of refractory adult and juvenile dermatomyositis and adult polymyositis. A randomized, placebo-phase trial.  Arthritis and rheumatism 2013; 65:314-24.</a:t>
            </a:r>
          </a:p>
          <a:p>
            <a:pPr algn="just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Souza FHC, Levy-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Neto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M,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Shinjo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SK.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Prevalencia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manifestacoes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clinico-laboratoriais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comorbidades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polimiosite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segundo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genero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Rev Bras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Reumatol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2011; 51(5): 423-33.</a:t>
            </a:r>
          </a:p>
          <a:p>
            <a:pPr algn="just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r">
  <a:themeElements>
    <a:clrScheme name="Elementa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r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1524</TotalTime>
  <Words>525</Words>
  <Application>Microsoft Office PowerPoint</Application>
  <PresentationFormat>Apresentação na tela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Elementar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Michele</dc:creator>
  <cp:lastModifiedBy>Michele</cp:lastModifiedBy>
  <cp:revision>37</cp:revision>
  <dcterms:modified xsi:type="dcterms:W3CDTF">2015-10-01T01:48:56Z</dcterms:modified>
</cp:coreProperties>
</file>