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4204275" cy="43205400"/>
  <p:notesSz cx="6858000" cy="9144000"/>
  <p:defaultTextStyle>
    <a:defPPr>
      <a:defRPr lang="pt-BR"/>
    </a:defPPr>
    <a:lvl1pPr marL="0" algn="l" defTabSz="442341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211705" algn="l" defTabSz="442341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423410" algn="l" defTabSz="442341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635115" algn="l" defTabSz="442341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846820" algn="l" defTabSz="442341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1058525" algn="l" defTabSz="442341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270230" algn="l" defTabSz="442341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481935" algn="l" defTabSz="442341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693640" algn="l" defTabSz="442341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3" d="100"/>
          <a:sy n="23" d="100"/>
        </p:scale>
        <p:origin x="-848" y="-88"/>
      </p:cViewPr>
      <p:guideLst>
        <p:guide orient="horz" pos="13608"/>
        <p:guide pos="107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65321" y="13421680"/>
            <a:ext cx="29073634" cy="926115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130641" y="24483060"/>
            <a:ext cx="23942993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11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423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635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846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058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27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481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693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6ECA-F461-4F54-AA8C-3FBAF82D058C}" type="datetimeFigureOut">
              <a:rPr lang="pt-BR" smtClean="0"/>
              <a:t>01/10/15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08A5-F91B-4F06-9773-C1623D96EB9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922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6ECA-F461-4F54-AA8C-3FBAF82D058C}" type="datetimeFigureOut">
              <a:rPr lang="pt-BR" smtClean="0"/>
              <a:t>01/10/15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08A5-F91B-4F06-9773-C1623D96EB9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852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2761283" y="10901365"/>
            <a:ext cx="28788598" cy="23224902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395489" y="10901365"/>
            <a:ext cx="85795723" cy="23224902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6ECA-F461-4F54-AA8C-3FBAF82D058C}" type="datetimeFigureOut">
              <a:rPr lang="pt-BR" smtClean="0"/>
              <a:t>01/10/15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08A5-F91B-4F06-9773-C1623D96EB9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4083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6ECA-F461-4F54-AA8C-3FBAF82D058C}" type="datetimeFigureOut">
              <a:rPr lang="pt-BR" smtClean="0"/>
              <a:t>01/10/15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08A5-F91B-4F06-9773-C1623D96EB9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2975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01902" y="27763473"/>
            <a:ext cx="29073634" cy="8581073"/>
          </a:xfrm>
        </p:spPr>
        <p:txBody>
          <a:bodyPr anchor="t"/>
          <a:lstStyle>
            <a:lvl1pPr algn="l">
              <a:defRPr sz="194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701902" y="18312295"/>
            <a:ext cx="29073634" cy="9451178"/>
          </a:xfrm>
        </p:spPr>
        <p:txBody>
          <a:bodyPr anchor="b"/>
          <a:lstStyle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211705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42341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635115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4pPr>
            <a:lvl5pPr marL="884682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5pPr>
            <a:lvl6pPr marL="11058525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6pPr>
            <a:lvl7pPr marL="1327023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7pPr>
            <a:lvl8pPr marL="15481935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8pPr>
            <a:lvl9pPr marL="1769364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6ECA-F461-4F54-AA8C-3FBAF82D058C}" type="datetimeFigureOut">
              <a:rPr lang="pt-BR" smtClean="0"/>
              <a:t>01/10/15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08A5-F91B-4F06-9773-C1623D96EB9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331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395489" y="63507940"/>
            <a:ext cx="57292161" cy="179642453"/>
          </a:xfrm>
        </p:spPr>
        <p:txBody>
          <a:bodyPr/>
          <a:lstStyle>
            <a:lvl1pPr>
              <a:defRPr sz="13500"/>
            </a:lvl1pPr>
            <a:lvl2pPr>
              <a:defRPr sz="116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257720" y="63507940"/>
            <a:ext cx="57292161" cy="179642453"/>
          </a:xfrm>
        </p:spPr>
        <p:txBody>
          <a:bodyPr/>
          <a:lstStyle>
            <a:lvl1pPr>
              <a:defRPr sz="13500"/>
            </a:lvl1pPr>
            <a:lvl2pPr>
              <a:defRPr sz="116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6ECA-F461-4F54-AA8C-3FBAF82D058C}" type="datetimeFigureOut">
              <a:rPr lang="pt-BR" smtClean="0"/>
              <a:t>01/10/15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08A5-F91B-4F06-9773-C1623D96EB9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937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0214" y="1730219"/>
            <a:ext cx="30783848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10214" y="9671212"/>
            <a:ext cx="15112828" cy="4030501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211705" indent="0">
              <a:buNone/>
              <a:defRPr sz="9700" b="1"/>
            </a:lvl2pPr>
            <a:lvl3pPr marL="4423410" indent="0">
              <a:buNone/>
              <a:defRPr sz="8700" b="1"/>
            </a:lvl3pPr>
            <a:lvl4pPr marL="6635115" indent="0">
              <a:buNone/>
              <a:defRPr sz="7700" b="1"/>
            </a:lvl4pPr>
            <a:lvl5pPr marL="8846820" indent="0">
              <a:buNone/>
              <a:defRPr sz="7700" b="1"/>
            </a:lvl5pPr>
            <a:lvl6pPr marL="11058525" indent="0">
              <a:buNone/>
              <a:defRPr sz="7700" b="1"/>
            </a:lvl6pPr>
            <a:lvl7pPr marL="13270230" indent="0">
              <a:buNone/>
              <a:defRPr sz="7700" b="1"/>
            </a:lvl7pPr>
            <a:lvl8pPr marL="15481935" indent="0">
              <a:buNone/>
              <a:defRPr sz="7700" b="1"/>
            </a:lvl8pPr>
            <a:lvl9pPr marL="17693640" indent="0">
              <a:buNone/>
              <a:defRPr sz="77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710214" y="13701713"/>
            <a:ext cx="15112828" cy="24893114"/>
          </a:xfrm>
        </p:spPr>
        <p:txBody>
          <a:bodyPr/>
          <a:lstStyle>
            <a:lvl1pPr>
              <a:defRPr sz="116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7375298" y="9671212"/>
            <a:ext cx="15118765" cy="4030501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211705" indent="0">
              <a:buNone/>
              <a:defRPr sz="9700" b="1"/>
            </a:lvl2pPr>
            <a:lvl3pPr marL="4423410" indent="0">
              <a:buNone/>
              <a:defRPr sz="8700" b="1"/>
            </a:lvl3pPr>
            <a:lvl4pPr marL="6635115" indent="0">
              <a:buNone/>
              <a:defRPr sz="7700" b="1"/>
            </a:lvl4pPr>
            <a:lvl5pPr marL="8846820" indent="0">
              <a:buNone/>
              <a:defRPr sz="7700" b="1"/>
            </a:lvl5pPr>
            <a:lvl6pPr marL="11058525" indent="0">
              <a:buNone/>
              <a:defRPr sz="7700" b="1"/>
            </a:lvl6pPr>
            <a:lvl7pPr marL="13270230" indent="0">
              <a:buNone/>
              <a:defRPr sz="7700" b="1"/>
            </a:lvl7pPr>
            <a:lvl8pPr marL="15481935" indent="0">
              <a:buNone/>
              <a:defRPr sz="7700" b="1"/>
            </a:lvl8pPr>
            <a:lvl9pPr marL="17693640" indent="0">
              <a:buNone/>
              <a:defRPr sz="77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7375298" y="13701713"/>
            <a:ext cx="15118765" cy="24893114"/>
          </a:xfrm>
        </p:spPr>
        <p:txBody>
          <a:bodyPr/>
          <a:lstStyle>
            <a:lvl1pPr>
              <a:defRPr sz="116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6ECA-F461-4F54-AA8C-3FBAF82D058C}" type="datetimeFigureOut">
              <a:rPr lang="pt-BR" smtClean="0"/>
              <a:t>01/10/15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08A5-F91B-4F06-9773-C1623D96EB9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850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6ECA-F461-4F54-AA8C-3FBAF82D058C}" type="datetimeFigureOut">
              <a:rPr lang="pt-BR" smtClean="0"/>
              <a:t>01/10/15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08A5-F91B-4F06-9773-C1623D96EB9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127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6ECA-F461-4F54-AA8C-3FBAF82D058C}" type="datetimeFigureOut">
              <a:rPr lang="pt-BR" smtClean="0"/>
              <a:t>01/10/15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08A5-F91B-4F06-9773-C1623D96EB9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235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0216" y="1720215"/>
            <a:ext cx="11252971" cy="7320915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72921" y="1720218"/>
            <a:ext cx="19121140" cy="36874612"/>
          </a:xfrm>
        </p:spPr>
        <p:txBody>
          <a:bodyPr/>
          <a:lstStyle>
            <a:lvl1pPr>
              <a:defRPr sz="15500"/>
            </a:lvl1pPr>
            <a:lvl2pPr>
              <a:defRPr sz="13500"/>
            </a:lvl2pPr>
            <a:lvl3pPr>
              <a:defRPr sz="116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10216" y="9041133"/>
            <a:ext cx="11252971" cy="29553697"/>
          </a:xfrm>
        </p:spPr>
        <p:txBody>
          <a:bodyPr/>
          <a:lstStyle>
            <a:lvl1pPr marL="0" indent="0">
              <a:buNone/>
              <a:defRPr sz="6800"/>
            </a:lvl1pPr>
            <a:lvl2pPr marL="2211705" indent="0">
              <a:buNone/>
              <a:defRPr sz="5800"/>
            </a:lvl2pPr>
            <a:lvl3pPr marL="4423410" indent="0">
              <a:buNone/>
              <a:defRPr sz="4800"/>
            </a:lvl3pPr>
            <a:lvl4pPr marL="6635115" indent="0">
              <a:buNone/>
              <a:defRPr sz="4400"/>
            </a:lvl4pPr>
            <a:lvl5pPr marL="8846820" indent="0">
              <a:buNone/>
              <a:defRPr sz="4400"/>
            </a:lvl5pPr>
            <a:lvl6pPr marL="11058525" indent="0">
              <a:buNone/>
              <a:defRPr sz="4400"/>
            </a:lvl6pPr>
            <a:lvl7pPr marL="13270230" indent="0">
              <a:buNone/>
              <a:defRPr sz="4400"/>
            </a:lvl7pPr>
            <a:lvl8pPr marL="15481935" indent="0">
              <a:buNone/>
              <a:defRPr sz="4400"/>
            </a:lvl8pPr>
            <a:lvl9pPr marL="17693640" indent="0">
              <a:buNone/>
              <a:defRPr sz="4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6ECA-F461-4F54-AA8C-3FBAF82D058C}" type="datetimeFigureOut">
              <a:rPr lang="pt-BR" smtClean="0"/>
              <a:t>01/10/15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08A5-F91B-4F06-9773-C1623D96EB9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930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04277" y="30243780"/>
            <a:ext cx="20522565" cy="3570449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704277" y="3860483"/>
            <a:ext cx="20522565" cy="25923240"/>
          </a:xfrm>
        </p:spPr>
        <p:txBody>
          <a:bodyPr/>
          <a:lstStyle>
            <a:lvl1pPr marL="0" indent="0">
              <a:buNone/>
              <a:defRPr sz="15500"/>
            </a:lvl1pPr>
            <a:lvl2pPr marL="2211705" indent="0">
              <a:buNone/>
              <a:defRPr sz="13500"/>
            </a:lvl2pPr>
            <a:lvl3pPr marL="4423410" indent="0">
              <a:buNone/>
              <a:defRPr sz="11600"/>
            </a:lvl3pPr>
            <a:lvl4pPr marL="6635115" indent="0">
              <a:buNone/>
              <a:defRPr sz="9700"/>
            </a:lvl4pPr>
            <a:lvl5pPr marL="8846820" indent="0">
              <a:buNone/>
              <a:defRPr sz="9700"/>
            </a:lvl5pPr>
            <a:lvl6pPr marL="11058525" indent="0">
              <a:buNone/>
              <a:defRPr sz="9700"/>
            </a:lvl6pPr>
            <a:lvl7pPr marL="13270230" indent="0">
              <a:buNone/>
              <a:defRPr sz="9700"/>
            </a:lvl7pPr>
            <a:lvl8pPr marL="15481935" indent="0">
              <a:buNone/>
              <a:defRPr sz="9700"/>
            </a:lvl8pPr>
            <a:lvl9pPr marL="17693640" indent="0">
              <a:buNone/>
              <a:defRPr sz="97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04277" y="33814229"/>
            <a:ext cx="20522565" cy="5070631"/>
          </a:xfrm>
        </p:spPr>
        <p:txBody>
          <a:bodyPr/>
          <a:lstStyle>
            <a:lvl1pPr marL="0" indent="0">
              <a:buNone/>
              <a:defRPr sz="6800"/>
            </a:lvl1pPr>
            <a:lvl2pPr marL="2211705" indent="0">
              <a:buNone/>
              <a:defRPr sz="5800"/>
            </a:lvl2pPr>
            <a:lvl3pPr marL="4423410" indent="0">
              <a:buNone/>
              <a:defRPr sz="4800"/>
            </a:lvl3pPr>
            <a:lvl4pPr marL="6635115" indent="0">
              <a:buNone/>
              <a:defRPr sz="4400"/>
            </a:lvl4pPr>
            <a:lvl5pPr marL="8846820" indent="0">
              <a:buNone/>
              <a:defRPr sz="4400"/>
            </a:lvl5pPr>
            <a:lvl6pPr marL="11058525" indent="0">
              <a:buNone/>
              <a:defRPr sz="4400"/>
            </a:lvl6pPr>
            <a:lvl7pPr marL="13270230" indent="0">
              <a:buNone/>
              <a:defRPr sz="4400"/>
            </a:lvl7pPr>
            <a:lvl8pPr marL="15481935" indent="0">
              <a:buNone/>
              <a:defRPr sz="4400"/>
            </a:lvl8pPr>
            <a:lvl9pPr marL="17693640" indent="0">
              <a:buNone/>
              <a:defRPr sz="4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6ECA-F461-4F54-AA8C-3FBAF82D058C}" type="datetimeFigureOut">
              <a:rPr lang="pt-BR" smtClean="0"/>
              <a:t>01/10/15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08A5-F91B-4F06-9773-C1623D96EB9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800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710214" y="1730219"/>
            <a:ext cx="30783848" cy="7200900"/>
          </a:xfrm>
          <a:prstGeom prst="rect">
            <a:avLst/>
          </a:prstGeom>
        </p:spPr>
        <p:txBody>
          <a:bodyPr vert="horz" lIns="442341" tIns="221171" rIns="442341" bIns="221171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10214" y="10081263"/>
            <a:ext cx="30783848" cy="28513567"/>
          </a:xfrm>
          <a:prstGeom prst="rect">
            <a:avLst/>
          </a:prstGeom>
        </p:spPr>
        <p:txBody>
          <a:bodyPr vert="horz" lIns="442341" tIns="221171" rIns="442341" bIns="221171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710214" y="40045008"/>
            <a:ext cx="7980998" cy="2300288"/>
          </a:xfrm>
          <a:prstGeom prst="rect">
            <a:avLst/>
          </a:prstGeom>
        </p:spPr>
        <p:txBody>
          <a:bodyPr vert="horz" lIns="442341" tIns="221171" rIns="442341" bIns="221171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C6ECA-F461-4F54-AA8C-3FBAF82D058C}" type="datetimeFigureOut">
              <a:rPr lang="pt-BR" smtClean="0"/>
              <a:t>01/10/15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686461" y="40045008"/>
            <a:ext cx="10831354" cy="2300288"/>
          </a:xfrm>
          <a:prstGeom prst="rect">
            <a:avLst/>
          </a:prstGeom>
        </p:spPr>
        <p:txBody>
          <a:bodyPr vert="horz" lIns="442341" tIns="221171" rIns="442341" bIns="221171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4513064" y="40045008"/>
            <a:ext cx="7980998" cy="2300288"/>
          </a:xfrm>
          <a:prstGeom prst="rect">
            <a:avLst/>
          </a:prstGeom>
        </p:spPr>
        <p:txBody>
          <a:bodyPr vert="horz" lIns="442341" tIns="221171" rIns="442341" bIns="221171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208A5-F91B-4F06-9773-C1623D96EB9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991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23410" rtl="0" eaLnBrk="1" latinLnBrk="0" hangingPunct="1">
        <a:spcBef>
          <a:spcPct val="0"/>
        </a:spcBef>
        <a:buNone/>
        <a:defRPr sz="21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58779" indent="-1658779" algn="l" defTabSz="4423410" rtl="0" eaLnBrk="1" latinLnBrk="0" hangingPunct="1">
        <a:spcBef>
          <a:spcPct val="20000"/>
        </a:spcBef>
        <a:buFont typeface="Arial" pitchFamily="34" charset="0"/>
        <a:buChar char="•"/>
        <a:defRPr sz="15500" kern="1200">
          <a:solidFill>
            <a:schemeClr val="tx1"/>
          </a:solidFill>
          <a:latin typeface="+mn-lt"/>
          <a:ea typeface="+mn-ea"/>
          <a:cs typeface="+mn-cs"/>
        </a:defRPr>
      </a:lvl1pPr>
      <a:lvl2pPr marL="3594021" indent="-1382316" algn="l" defTabSz="442341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529263" indent="-1105853" algn="l" defTabSz="442341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740968" indent="-1105853" algn="l" defTabSz="4423410" rtl="0" eaLnBrk="1" latinLnBrk="0" hangingPunct="1">
        <a:spcBef>
          <a:spcPct val="20000"/>
        </a:spcBef>
        <a:buFont typeface="Arial" pitchFamily="34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952673" indent="-1105853" algn="l" defTabSz="4423410" rtl="0" eaLnBrk="1" latinLnBrk="0" hangingPunct="1">
        <a:spcBef>
          <a:spcPct val="20000"/>
        </a:spcBef>
        <a:buFont typeface="Arial" pitchFamily="34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164378" indent="-1105853" algn="l" defTabSz="4423410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376083" indent="-1105853" algn="l" defTabSz="4423410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587788" indent="-1105853" algn="l" defTabSz="4423410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799493" indent="-1105853" algn="l" defTabSz="4423410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42341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211705" algn="l" defTabSz="442341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423410" algn="l" defTabSz="442341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635115" algn="l" defTabSz="442341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846820" algn="l" defTabSz="442341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1058525" algn="l" defTabSz="442341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270230" algn="l" defTabSz="442341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481935" algn="l" defTabSz="442341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693640" algn="l" defTabSz="442341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7585" y="0"/>
            <a:ext cx="34204275" cy="304698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9600" b="1" i="1" dirty="0" smtClean="0"/>
              <a:t>   </a:t>
            </a:r>
            <a:r>
              <a:rPr lang="en-US" sz="9600" b="1" i="1" dirty="0" smtClean="0"/>
              <a:t>SEPTICEMIA POR CHROMOBACTERIUM VIOLACEUM: </a:t>
            </a:r>
            <a:endParaRPr lang="en-US" sz="9600" b="1" i="1" dirty="0" smtClean="0"/>
          </a:p>
          <a:p>
            <a:r>
              <a:rPr lang="en-US" sz="9600" b="1" i="1" dirty="0" smtClean="0"/>
              <a:t>  </a:t>
            </a:r>
            <a:r>
              <a:rPr lang="en-US" sz="9600" b="1" i="1" dirty="0" smtClean="0"/>
              <a:t>UM RARO CASO DESCRITO NO BRASIL</a:t>
            </a:r>
            <a:endParaRPr lang="en-US" sz="9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695147" y="3827227"/>
            <a:ext cx="326087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 smtClean="0"/>
              <a:t>Prada P,  </a:t>
            </a:r>
            <a:r>
              <a:rPr lang="en-US" sz="5400" i="1" dirty="0"/>
              <a:t>Zimmermann </a:t>
            </a:r>
            <a:r>
              <a:rPr lang="en-US" sz="5400" i="1" dirty="0" smtClean="0"/>
              <a:t>NA,  </a:t>
            </a:r>
            <a:r>
              <a:rPr lang="en-US" sz="5400" i="1" dirty="0" err="1" smtClean="0"/>
              <a:t>Dadan</a:t>
            </a:r>
            <a:r>
              <a:rPr lang="en-US" sz="5400" i="1" dirty="0" smtClean="0"/>
              <a:t> LP,  </a:t>
            </a:r>
            <a:r>
              <a:rPr lang="en-US" sz="5400" i="1" dirty="0" err="1" smtClean="0"/>
              <a:t>Custódio</a:t>
            </a:r>
            <a:r>
              <a:rPr lang="en-US" sz="5400" i="1" dirty="0" smtClean="0"/>
              <a:t> C,  Gerent K,  </a:t>
            </a:r>
            <a:r>
              <a:rPr lang="pt-BR" sz="5400" dirty="0" smtClean="0"/>
              <a:t>(Hospital Santa Isabel- Blumenau, </a:t>
            </a:r>
            <a:r>
              <a:rPr lang="pt-BR" sz="5400" dirty="0" err="1" smtClean="0"/>
              <a:t>Brazil</a:t>
            </a:r>
            <a:r>
              <a:rPr lang="pt-BR" sz="5400" dirty="0" smtClean="0"/>
              <a:t>)</a:t>
            </a:r>
            <a:endParaRPr lang="pt-BR" sz="5400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95148" y="5167802"/>
            <a:ext cx="16165796" cy="16133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xtLst/>
        </p:spPr>
        <p:txBody>
          <a:bodyPr wrap="square" lIns="86411" tIns="43205" rIns="86411" bIns="43205">
            <a:spAutoFit/>
          </a:bodyPr>
          <a:lstStyle/>
          <a:p>
            <a:pPr lvl="0" algn="ctr" defTabSz="423863">
              <a:lnSpc>
                <a:spcPct val="150000"/>
              </a:lnSpc>
              <a:spcBef>
                <a:spcPct val="50000"/>
              </a:spcBef>
              <a:buClr>
                <a:srgbClr val="000000"/>
              </a:buClr>
              <a:buSzPct val="100000"/>
              <a:defRPr/>
            </a:pPr>
            <a:r>
              <a:rPr lang="en-US" sz="7000" dirty="0" smtClean="0"/>
              <a:t>INTRODU</a:t>
            </a:r>
            <a:r>
              <a:rPr lang="en-US" sz="7000" dirty="0"/>
              <a:t>Ç</a:t>
            </a:r>
            <a:r>
              <a:rPr lang="en-US" sz="7000" dirty="0" smtClean="0"/>
              <a:t>Ã</a:t>
            </a:r>
            <a:r>
              <a:rPr lang="en-US" sz="7000" dirty="0" smtClean="0"/>
              <a:t>O</a:t>
            </a:r>
            <a:r>
              <a:rPr kumimoji="0" lang="pt-BR" sz="4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Arial" charset="0"/>
              </a:rPr>
              <a:t>		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612305" y="6913068"/>
            <a:ext cx="16165796" cy="1578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0" smtClean="0"/>
              <a:t>Chromobacterium violaceum é um bacilo gram-negativo, m</a:t>
            </a:r>
            <a:r>
              <a:rPr lang="en-US" sz="6000" smtClean="0"/>
              <a:t>óvel</a:t>
            </a:r>
            <a:r>
              <a:rPr lang="en-US" sz="6000" smtClean="0"/>
              <a:t>, anaeróbio facultativos encontrado no solo e na água em climas tropicais e subtropicais. Raramente causa infecção em seres humanos, por</a:t>
            </a:r>
            <a:r>
              <a:rPr lang="en-US" sz="6000" smtClean="0"/>
              <a:t>ém quando a causa, pode </a:t>
            </a:r>
            <a:r>
              <a:rPr lang="en-US" sz="6000" smtClean="0"/>
              <a:t>progredir para septicemia, com múltiplas lesões,  necroses e abcessos na pele, pulmão, fígado, baço, nódulos linfáticos e cérebro, resultando em falência de múltiplos órgãos. Desde que o primeiro caso humano foi descrito, menos de 100 casos foram relatados em todo o mundo. Este é provavelmente a quatro documentado relato de caso de infecção por C. violaceum do Brasil. A evolução rápida da doença e a falha na resposta a antibioticoterapia resultam em uma taxa de mortalidade superior a 60%.</a:t>
            </a:r>
            <a:r>
              <a:rPr lang="en-US" sz="6000" smtClean="0"/>
              <a:t>. </a:t>
            </a:r>
          </a:p>
          <a:p>
            <a:pPr algn="just"/>
            <a:endParaRPr lang="pt-BR" sz="6000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612305" y="22034748"/>
            <a:ext cx="16165796" cy="16133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xtLst/>
        </p:spPr>
        <p:txBody>
          <a:bodyPr wrap="square" lIns="86411" tIns="43205" rIns="86411" bIns="43205">
            <a:spAutoFit/>
          </a:bodyPr>
          <a:lstStyle/>
          <a:p>
            <a:pPr lvl="0" algn="ctr" defTabSz="423863">
              <a:lnSpc>
                <a:spcPct val="150000"/>
              </a:lnSpc>
              <a:spcBef>
                <a:spcPct val="50000"/>
              </a:spcBef>
              <a:buClr>
                <a:srgbClr val="000000"/>
              </a:buClr>
              <a:buSzPct val="100000"/>
              <a:defRPr/>
            </a:pPr>
            <a:r>
              <a:rPr lang="en-US" sz="7000" dirty="0" smtClean="0"/>
              <a:t>OBJETIVOS</a:t>
            </a:r>
            <a:endParaRPr kumimoji="0" lang="pt-BR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756321" y="23834948"/>
            <a:ext cx="161896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0" dirty="0" err="1" smtClean="0"/>
              <a:t>Descrever</a:t>
            </a:r>
            <a:r>
              <a:rPr lang="en-US" sz="6000" dirty="0" smtClean="0"/>
              <a:t> </a:t>
            </a:r>
            <a:r>
              <a:rPr lang="en-US" sz="6000" dirty="0"/>
              <a:t>um </a:t>
            </a:r>
            <a:r>
              <a:rPr lang="en-US" sz="6000" dirty="0" err="1"/>
              <a:t>caso</a:t>
            </a:r>
            <a:r>
              <a:rPr lang="en-US" sz="6000" dirty="0"/>
              <a:t> de </a:t>
            </a:r>
            <a:r>
              <a:rPr lang="en-US" sz="6000" dirty="0" smtClean="0"/>
              <a:t>fatal de </a:t>
            </a:r>
            <a:r>
              <a:rPr lang="en-US" sz="6000" dirty="0"/>
              <a:t>C. </a:t>
            </a:r>
            <a:r>
              <a:rPr lang="en-US" sz="6000" dirty="0" err="1"/>
              <a:t>violaceum</a:t>
            </a:r>
            <a:r>
              <a:rPr lang="en-US" sz="6000" dirty="0"/>
              <a:t> </a:t>
            </a:r>
            <a:r>
              <a:rPr lang="en-US" sz="6000" dirty="0" err="1"/>
              <a:t>em</a:t>
            </a:r>
            <a:r>
              <a:rPr lang="en-US" sz="6000" dirty="0"/>
              <a:t> um </a:t>
            </a:r>
            <a:r>
              <a:rPr lang="en-US" sz="6000" dirty="0" err="1" smtClean="0"/>
              <a:t>adulto</a:t>
            </a:r>
            <a:r>
              <a:rPr lang="en-US" sz="6000" dirty="0" smtClean="0"/>
              <a:t> </a:t>
            </a:r>
            <a:r>
              <a:rPr lang="en-US" sz="6000" dirty="0" err="1" smtClean="0"/>
              <a:t>jovem</a:t>
            </a:r>
            <a:r>
              <a:rPr lang="en-US" sz="6000" dirty="0" smtClean="0"/>
              <a:t> </a:t>
            </a:r>
            <a:r>
              <a:rPr lang="en-US" sz="6000" dirty="0" err="1" smtClean="0"/>
              <a:t>imunocompetente</a:t>
            </a:r>
            <a:r>
              <a:rPr lang="en-US" sz="6000" dirty="0" smtClean="0"/>
              <a:t> </a:t>
            </a:r>
            <a:r>
              <a:rPr lang="en-US" sz="6000" dirty="0"/>
              <a:t>no </a:t>
            </a:r>
            <a:r>
              <a:rPr lang="en-US" sz="6000" dirty="0" err="1"/>
              <a:t>Brasil</a:t>
            </a:r>
            <a:r>
              <a:rPr lang="en-US" sz="6000" dirty="0"/>
              <a:t>.</a:t>
            </a:r>
            <a:endParaRPr lang="en-US" sz="6000" dirty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84313" y="26139204"/>
            <a:ext cx="16226512" cy="16133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xtLst/>
        </p:spPr>
        <p:txBody>
          <a:bodyPr wrap="square" lIns="86411" tIns="43205" rIns="86411" bIns="43205">
            <a:spAutoFit/>
          </a:bodyPr>
          <a:lstStyle/>
          <a:p>
            <a:pPr lvl="0" algn="ctr" defTabSz="423863">
              <a:lnSpc>
                <a:spcPct val="150000"/>
              </a:lnSpc>
              <a:spcBef>
                <a:spcPct val="50000"/>
              </a:spcBef>
              <a:buClr>
                <a:srgbClr val="000000"/>
              </a:buClr>
              <a:buSzPct val="100000"/>
              <a:defRPr/>
            </a:pPr>
            <a:r>
              <a:rPr lang="en-US" sz="7000" dirty="0" smtClean="0"/>
              <a:t>MET</a:t>
            </a:r>
            <a:r>
              <a:rPr lang="en-US" sz="7000" dirty="0" smtClean="0"/>
              <a:t>ÓDOS</a:t>
            </a:r>
            <a:r>
              <a:rPr kumimoji="0" lang="pt-BR" sz="4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Arial" charset="0"/>
              </a:rPr>
              <a:t>	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612305" y="27723380"/>
            <a:ext cx="162092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0" dirty="0" err="1" smtClean="0"/>
              <a:t>Baseado</a:t>
            </a:r>
            <a:r>
              <a:rPr lang="en-US" sz="6000" dirty="0" smtClean="0"/>
              <a:t> </a:t>
            </a:r>
            <a:r>
              <a:rPr lang="en-US" sz="6000" dirty="0" err="1"/>
              <a:t>na</a:t>
            </a:r>
            <a:r>
              <a:rPr lang="en-US" sz="6000" dirty="0"/>
              <a:t> </a:t>
            </a:r>
            <a:r>
              <a:rPr lang="en-US" sz="6000" dirty="0" err="1"/>
              <a:t>revisão</a:t>
            </a:r>
            <a:r>
              <a:rPr lang="en-US" sz="6000" dirty="0"/>
              <a:t> </a:t>
            </a:r>
            <a:r>
              <a:rPr lang="en-US" sz="6000" dirty="0" smtClean="0"/>
              <a:t>de </a:t>
            </a:r>
            <a:r>
              <a:rPr lang="en-US" sz="6000" dirty="0" err="1" smtClean="0"/>
              <a:t>artigos</a:t>
            </a:r>
            <a:r>
              <a:rPr lang="en-US" sz="6000" dirty="0" smtClean="0"/>
              <a:t> </a:t>
            </a:r>
            <a:r>
              <a:rPr lang="en-US" sz="6000" dirty="0"/>
              <a:t>no PubMed e Cochrane websites.</a:t>
            </a:r>
            <a:endParaRPr lang="en-US" sz="6000" dirty="0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684313" y="30243660"/>
            <a:ext cx="16112250" cy="15304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xtLst/>
        </p:spPr>
        <p:txBody>
          <a:bodyPr wrap="square" lIns="86411" tIns="43205" rIns="86411" bIns="43205">
            <a:spAutoFit/>
          </a:bodyPr>
          <a:lstStyle/>
          <a:p>
            <a:pPr lvl="0" algn="ctr" defTabSz="423863">
              <a:lnSpc>
                <a:spcPct val="150000"/>
              </a:lnSpc>
              <a:spcBef>
                <a:spcPct val="50000"/>
              </a:spcBef>
              <a:buClr>
                <a:srgbClr val="000000"/>
              </a:buClr>
              <a:buSzPct val="100000"/>
              <a:defRPr/>
            </a:pPr>
            <a:r>
              <a:rPr lang="en-US" sz="7000" dirty="0"/>
              <a:t>CASE REPORT </a:t>
            </a:r>
            <a:r>
              <a:rPr kumimoji="0" lang="pt-BR" sz="7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Arial" charset="0"/>
              </a:rPr>
              <a:t>	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684313" y="31827836"/>
            <a:ext cx="162092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0" dirty="0" err="1" smtClean="0"/>
              <a:t>Descrevemos</a:t>
            </a:r>
            <a:r>
              <a:rPr lang="en-US" sz="6000" dirty="0" smtClean="0"/>
              <a:t> o </a:t>
            </a:r>
            <a:r>
              <a:rPr lang="en-US" sz="6000" dirty="0" err="1" smtClean="0"/>
              <a:t>caso</a:t>
            </a:r>
            <a:r>
              <a:rPr lang="en-US" sz="6000" dirty="0" smtClean="0"/>
              <a:t> de um </a:t>
            </a:r>
            <a:r>
              <a:rPr lang="en-US" sz="6000" dirty="0" err="1" smtClean="0"/>
              <a:t>jovem</a:t>
            </a:r>
            <a:r>
              <a:rPr lang="en-US" sz="6000" dirty="0" smtClean="0"/>
              <a:t> de 28 </a:t>
            </a:r>
            <a:r>
              <a:rPr lang="en-US" sz="6000" dirty="0" err="1" smtClean="0"/>
              <a:t>anos</a:t>
            </a:r>
            <a:r>
              <a:rPr lang="en-US" sz="6000" dirty="0" smtClean="0"/>
              <a:t> de </a:t>
            </a:r>
            <a:r>
              <a:rPr lang="en-US" sz="6000" dirty="0" err="1"/>
              <a:t>idade</a:t>
            </a:r>
            <a:r>
              <a:rPr lang="en-US" sz="6000" dirty="0"/>
              <a:t>, </a:t>
            </a:r>
            <a:r>
              <a:rPr lang="en-US" sz="6000" dirty="0" err="1"/>
              <a:t>previamente</a:t>
            </a:r>
            <a:r>
              <a:rPr lang="en-US" sz="6000" dirty="0"/>
              <a:t> </a:t>
            </a:r>
            <a:r>
              <a:rPr lang="en-US" sz="6000" dirty="0" err="1" smtClean="0"/>
              <a:t>hIigido</a:t>
            </a:r>
            <a:r>
              <a:rPr lang="en-US" sz="6000" dirty="0" smtClean="0"/>
              <a:t>, </a:t>
            </a:r>
            <a:r>
              <a:rPr lang="en-US" sz="6000" dirty="0" err="1" smtClean="0"/>
              <a:t>que</a:t>
            </a:r>
            <a:r>
              <a:rPr lang="en-US" sz="6000" dirty="0" smtClean="0"/>
              <a:t> </a:t>
            </a:r>
            <a:r>
              <a:rPr lang="en-US" sz="6000" dirty="0" err="1" smtClean="0"/>
              <a:t>teve</a:t>
            </a:r>
            <a:r>
              <a:rPr lang="en-US" sz="6000" dirty="0" smtClean="0"/>
              <a:t> </a:t>
            </a:r>
            <a:r>
              <a:rPr lang="en-US" sz="6000" dirty="0" err="1" smtClean="0"/>
              <a:t>contato</a:t>
            </a:r>
            <a:r>
              <a:rPr lang="en-US" sz="6000" dirty="0" smtClean="0"/>
              <a:t> com </a:t>
            </a:r>
            <a:r>
              <a:rPr lang="en-US" sz="6000" dirty="0"/>
              <a:t>o </a:t>
            </a:r>
            <a:r>
              <a:rPr lang="en-US" sz="6000" dirty="0" smtClean="0"/>
              <a:t>solo, </a:t>
            </a:r>
            <a:r>
              <a:rPr lang="en-US" sz="6000" dirty="0" err="1" smtClean="0"/>
              <a:t>al</a:t>
            </a:r>
            <a:r>
              <a:rPr lang="en-US" sz="6000" dirty="0" err="1" smtClean="0"/>
              <a:t>ém</a:t>
            </a:r>
            <a:r>
              <a:rPr lang="en-US" sz="6000" dirty="0" smtClean="0"/>
              <a:t> de</a:t>
            </a:r>
            <a:r>
              <a:rPr lang="en-US" sz="6000" dirty="0" smtClean="0"/>
              <a:t> </a:t>
            </a:r>
            <a:r>
              <a:rPr lang="en-US" sz="6000" dirty="0" err="1" smtClean="0"/>
              <a:t>nadar</a:t>
            </a:r>
            <a:r>
              <a:rPr lang="en-US" sz="6000" dirty="0" smtClean="0"/>
              <a:t> </a:t>
            </a:r>
            <a:r>
              <a:rPr lang="en-US" sz="6000" dirty="0" err="1"/>
              <a:t>em</a:t>
            </a:r>
            <a:r>
              <a:rPr lang="en-US" sz="6000" dirty="0"/>
              <a:t> um </a:t>
            </a:r>
            <a:r>
              <a:rPr lang="en-US" sz="6000" dirty="0" err="1"/>
              <a:t>lago</a:t>
            </a:r>
            <a:r>
              <a:rPr lang="en-US" sz="6000" dirty="0"/>
              <a:t> </a:t>
            </a:r>
            <a:r>
              <a:rPr lang="en-US" sz="6000" dirty="0" err="1" smtClean="0"/>
              <a:t>em</a:t>
            </a:r>
            <a:r>
              <a:rPr lang="en-US" sz="6000" dirty="0" smtClean="0"/>
              <a:t> </a:t>
            </a:r>
            <a:r>
              <a:rPr lang="en-US" sz="6000" dirty="0" err="1"/>
              <a:t>área</a:t>
            </a:r>
            <a:r>
              <a:rPr lang="en-US" sz="6000" dirty="0"/>
              <a:t> rural e </a:t>
            </a:r>
            <a:r>
              <a:rPr lang="en-US" sz="6000" dirty="0" err="1"/>
              <a:t>ferimentos</a:t>
            </a:r>
            <a:r>
              <a:rPr lang="en-US" sz="6000" dirty="0"/>
              <a:t> </a:t>
            </a:r>
            <a:r>
              <a:rPr lang="en-US" sz="6000" dirty="0" err="1"/>
              <a:t>sofridos</a:t>
            </a:r>
            <a:r>
              <a:rPr lang="en-US" sz="6000" dirty="0"/>
              <a:t> no </a:t>
            </a:r>
            <a:r>
              <a:rPr lang="en-US" sz="6000" dirty="0" err="1"/>
              <a:t>pé</a:t>
            </a:r>
            <a:r>
              <a:rPr lang="en-US" sz="6000" dirty="0"/>
              <a:t>.</a:t>
            </a:r>
            <a:endParaRPr lang="en-US" sz="6000" dirty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17534185" y="18146316"/>
            <a:ext cx="16112250" cy="16133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xtLst/>
        </p:spPr>
        <p:txBody>
          <a:bodyPr wrap="square" lIns="86411" tIns="43205" rIns="86411" bIns="43205">
            <a:spAutoFit/>
          </a:bodyPr>
          <a:lstStyle/>
          <a:p>
            <a:pPr lvl="0" algn="ctr" defTabSz="423863">
              <a:lnSpc>
                <a:spcPct val="150000"/>
              </a:lnSpc>
              <a:spcBef>
                <a:spcPct val="50000"/>
              </a:spcBef>
              <a:buClr>
                <a:srgbClr val="000000"/>
              </a:buClr>
              <a:buSzPct val="100000"/>
              <a:defRPr/>
            </a:pPr>
            <a:r>
              <a:rPr lang="en-US" sz="7000" dirty="0" smtClean="0"/>
              <a:t>CONCLUS</a:t>
            </a:r>
            <a:r>
              <a:rPr lang="en-US" sz="7000" dirty="0" smtClean="0"/>
              <a:t>ÃO</a:t>
            </a:r>
            <a:endParaRPr kumimoji="0" lang="pt-BR" sz="7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7534185" y="20162540"/>
            <a:ext cx="16112250" cy="12095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0" dirty="0"/>
              <a:t>A </a:t>
            </a:r>
            <a:r>
              <a:rPr lang="en-US" sz="6000" dirty="0" err="1"/>
              <a:t>infecção</a:t>
            </a:r>
            <a:r>
              <a:rPr lang="en-US" sz="6000" dirty="0"/>
              <a:t> </a:t>
            </a:r>
            <a:r>
              <a:rPr lang="en-US" sz="6000" dirty="0" err="1"/>
              <a:t>humana</a:t>
            </a:r>
            <a:r>
              <a:rPr lang="en-US" sz="6000" dirty="0"/>
              <a:t> </a:t>
            </a:r>
            <a:r>
              <a:rPr lang="en-US" sz="6000" dirty="0" err="1"/>
              <a:t>é</a:t>
            </a:r>
            <a:r>
              <a:rPr lang="en-US" sz="6000" dirty="0"/>
              <a:t> </a:t>
            </a:r>
            <a:r>
              <a:rPr lang="en-US" sz="6000" dirty="0" err="1" smtClean="0"/>
              <a:t>por</a:t>
            </a:r>
            <a:r>
              <a:rPr lang="en-US" sz="6000" dirty="0" smtClean="0"/>
              <a:t> C. </a:t>
            </a:r>
            <a:r>
              <a:rPr lang="en-US" sz="6000" dirty="0" err="1" smtClean="0"/>
              <a:t>violaceum</a:t>
            </a:r>
            <a:r>
              <a:rPr lang="en-US" sz="6000" dirty="0" smtClean="0"/>
              <a:t> </a:t>
            </a:r>
            <a:r>
              <a:rPr lang="en-US" sz="6000" dirty="0" err="1" smtClean="0"/>
              <a:t>é</a:t>
            </a:r>
            <a:r>
              <a:rPr lang="en-US" sz="6000" dirty="0" smtClean="0"/>
              <a:t> </a:t>
            </a:r>
            <a:r>
              <a:rPr lang="en-US" sz="6000" dirty="0" err="1" smtClean="0"/>
              <a:t>incomum</a:t>
            </a:r>
            <a:r>
              <a:rPr lang="en-US" sz="6000" dirty="0"/>
              <a:t>, mas </a:t>
            </a:r>
            <a:r>
              <a:rPr lang="en-US" sz="6000" dirty="0" err="1" smtClean="0"/>
              <a:t>quando</a:t>
            </a:r>
            <a:r>
              <a:rPr lang="en-US" sz="6000" dirty="0" smtClean="0"/>
              <a:t> </a:t>
            </a:r>
            <a:r>
              <a:rPr lang="en-US" sz="6000" dirty="0" err="1" smtClean="0"/>
              <a:t>ocorre</a:t>
            </a:r>
            <a:r>
              <a:rPr lang="en-US" sz="6000" dirty="0" smtClean="0"/>
              <a:t> </a:t>
            </a:r>
            <a:r>
              <a:rPr lang="en-US" sz="6000" dirty="0" err="1" smtClean="0"/>
              <a:t>pode</a:t>
            </a:r>
            <a:r>
              <a:rPr lang="en-US" sz="6000" dirty="0" smtClean="0"/>
              <a:t> </a:t>
            </a:r>
            <a:r>
              <a:rPr lang="en-US" sz="6000" dirty="0" err="1" smtClean="0"/>
              <a:t>resultar</a:t>
            </a:r>
            <a:r>
              <a:rPr lang="en-US" sz="6000" dirty="0" smtClean="0"/>
              <a:t> </a:t>
            </a:r>
            <a:r>
              <a:rPr lang="en-US" sz="6000" dirty="0" err="1"/>
              <a:t>em</a:t>
            </a:r>
            <a:r>
              <a:rPr lang="en-US" sz="6000" dirty="0"/>
              <a:t> </a:t>
            </a:r>
            <a:r>
              <a:rPr lang="en-US" sz="6000" dirty="0" err="1"/>
              <a:t>doença</a:t>
            </a:r>
            <a:r>
              <a:rPr lang="en-US" sz="6000" dirty="0"/>
              <a:t> </a:t>
            </a:r>
            <a:r>
              <a:rPr lang="en-US" sz="6000" dirty="0" err="1"/>
              <a:t>sistêmica</a:t>
            </a:r>
            <a:r>
              <a:rPr lang="en-US" sz="6000" dirty="0"/>
              <a:t> </a:t>
            </a:r>
            <a:r>
              <a:rPr lang="en-US" sz="6000" dirty="0" smtClean="0"/>
              <a:t>grave com </a:t>
            </a:r>
            <a:r>
              <a:rPr lang="en-US" sz="6000" dirty="0" err="1"/>
              <a:t>elevada</a:t>
            </a:r>
            <a:r>
              <a:rPr lang="en-US" sz="6000" dirty="0"/>
              <a:t> taxa de </a:t>
            </a:r>
            <a:r>
              <a:rPr lang="en-US" sz="6000" dirty="0" err="1"/>
              <a:t>mortalidade</a:t>
            </a:r>
            <a:r>
              <a:rPr lang="en-US" sz="6000" dirty="0"/>
              <a:t>. </a:t>
            </a:r>
            <a:r>
              <a:rPr lang="en-US" sz="6000" dirty="0" err="1"/>
              <a:t>Em</a:t>
            </a:r>
            <a:r>
              <a:rPr lang="en-US" sz="6000" dirty="0"/>
              <a:t> </a:t>
            </a:r>
            <a:r>
              <a:rPr lang="en-US" sz="6000" dirty="0" err="1"/>
              <a:t>regiões</a:t>
            </a:r>
            <a:r>
              <a:rPr lang="en-US" sz="6000" dirty="0"/>
              <a:t> </a:t>
            </a:r>
            <a:r>
              <a:rPr lang="en-US" sz="6000" dirty="0" err="1"/>
              <a:t>tropicais</a:t>
            </a:r>
            <a:r>
              <a:rPr lang="en-US" sz="6000" dirty="0"/>
              <a:t> e </a:t>
            </a:r>
            <a:r>
              <a:rPr lang="en-US" sz="6000" dirty="0" err="1"/>
              <a:t>subtropicais</a:t>
            </a:r>
            <a:r>
              <a:rPr lang="en-US" sz="6000" dirty="0"/>
              <a:t> </a:t>
            </a:r>
            <a:r>
              <a:rPr lang="en-US" sz="6000" dirty="0" err="1" smtClean="0"/>
              <a:t>deve</a:t>
            </a:r>
            <a:r>
              <a:rPr lang="en-US" sz="6000" dirty="0" smtClean="0"/>
              <a:t>-se </a:t>
            </a:r>
            <a:r>
              <a:rPr lang="en-US" sz="6000" dirty="0" err="1" smtClean="0"/>
              <a:t>considerar</a:t>
            </a:r>
            <a:r>
              <a:rPr lang="en-US" sz="6000" dirty="0" smtClean="0"/>
              <a:t> a </a:t>
            </a:r>
            <a:r>
              <a:rPr lang="en-US" sz="6000" dirty="0" err="1" smtClean="0"/>
              <a:t>infecç</a:t>
            </a:r>
            <a:r>
              <a:rPr lang="en-US" sz="6000" dirty="0" err="1" smtClean="0"/>
              <a:t>ão</a:t>
            </a:r>
            <a:r>
              <a:rPr lang="en-US" sz="6000" dirty="0" smtClean="0"/>
              <a:t> </a:t>
            </a:r>
            <a:r>
              <a:rPr lang="en-US" sz="6000" dirty="0" err="1" smtClean="0"/>
              <a:t>como</a:t>
            </a:r>
            <a:r>
              <a:rPr lang="en-US" sz="6000" dirty="0" smtClean="0"/>
              <a:t> </a:t>
            </a:r>
            <a:r>
              <a:rPr lang="en-US" sz="6000" dirty="0"/>
              <a:t>parte do </a:t>
            </a:r>
            <a:r>
              <a:rPr lang="en-US" sz="6000" dirty="0" err="1"/>
              <a:t>diagnóstico</a:t>
            </a:r>
            <a:r>
              <a:rPr lang="en-US" sz="6000" dirty="0"/>
              <a:t> </a:t>
            </a:r>
            <a:r>
              <a:rPr lang="en-US" sz="6000" dirty="0" err="1"/>
              <a:t>diferencial</a:t>
            </a:r>
            <a:r>
              <a:rPr lang="en-US" sz="6000" dirty="0"/>
              <a:t> da </a:t>
            </a:r>
            <a:r>
              <a:rPr lang="en-US" sz="6000" dirty="0" err="1"/>
              <a:t>sepse</a:t>
            </a:r>
            <a:r>
              <a:rPr lang="en-US" sz="6000" dirty="0"/>
              <a:t>. O </a:t>
            </a:r>
            <a:r>
              <a:rPr lang="en-US" sz="6000" dirty="0" err="1"/>
              <a:t>organismo</a:t>
            </a:r>
            <a:r>
              <a:rPr lang="en-US" sz="6000" dirty="0"/>
              <a:t> </a:t>
            </a:r>
            <a:r>
              <a:rPr lang="en-US" sz="6000" dirty="0" err="1"/>
              <a:t>é</a:t>
            </a:r>
            <a:r>
              <a:rPr lang="en-US" sz="6000" dirty="0"/>
              <a:t> </a:t>
            </a:r>
            <a:r>
              <a:rPr lang="en-US" sz="6000" dirty="0" err="1"/>
              <a:t>sensível</a:t>
            </a:r>
            <a:r>
              <a:rPr lang="en-US" sz="6000" dirty="0"/>
              <a:t> </a:t>
            </a:r>
            <a:r>
              <a:rPr lang="en-US" sz="6000" dirty="0" err="1"/>
              <a:t>à</a:t>
            </a:r>
            <a:r>
              <a:rPr lang="en-US" sz="6000" dirty="0"/>
              <a:t> </a:t>
            </a:r>
            <a:r>
              <a:rPr lang="en-US" sz="6000" dirty="0" err="1"/>
              <a:t>gentamicina</a:t>
            </a:r>
            <a:r>
              <a:rPr lang="en-US" sz="6000" dirty="0"/>
              <a:t>, </a:t>
            </a:r>
            <a:r>
              <a:rPr lang="en-US" sz="6000" dirty="0" err="1"/>
              <a:t>cloranfenicol</a:t>
            </a:r>
            <a:r>
              <a:rPr lang="en-US" sz="6000" dirty="0"/>
              <a:t>, </a:t>
            </a:r>
            <a:r>
              <a:rPr lang="en-US" sz="6000" dirty="0" err="1"/>
              <a:t>ciprofloxacina</a:t>
            </a:r>
            <a:r>
              <a:rPr lang="en-US" sz="6000" dirty="0"/>
              <a:t>, </a:t>
            </a:r>
            <a:r>
              <a:rPr lang="en-US" sz="6000" dirty="0" err="1"/>
              <a:t>tetraciclina</a:t>
            </a:r>
            <a:r>
              <a:rPr lang="en-US" sz="6000" dirty="0"/>
              <a:t>, </a:t>
            </a:r>
            <a:r>
              <a:rPr lang="en-US" sz="6000" dirty="0" err="1"/>
              <a:t>ceftazidima</a:t>
            </a:r>
            <a:r>
              <a:rPr lang="en-US" sz="6000" dirty="0"/>
              <a:t>, </a:t>
            </a:r>
            <a:r>
              <a:rPr lang="en-US" sz="6000" dirty="0" err="1"/>
              <a:t>imipenem</a:t>
            </a:r>
            <a:r>
              <a:rPr lang="en-US" sz="6000" dirty="0"/>
              <a:t>, e </a:t>
            </a:r>
            <a:r>
              <a:rPr lang="en-US" sz="6000" dirty="0" err="1"/>
              <a:t>amicacina</a:t>
            </a:r>
            <a:r>
              <a:rPr lang="en-US" sz="6000" dirty="0"/>
              <a:t>. </a:t>
            </a:r>
            <a:r>
              <a:rPr lang="en-US" sz="6000" dirty="0" err="1"/>
              <a:t>Ele</a:t>
            </a:r>
            <a:r>
              <a:rPr lang="en-US" sz="6000" dirty="0"/>
              <a:t> </a:t>
            </a:r>
            <a:r>
              <a:rPr lang="en-US" sz="6000" dirty="0" err="1"/>
              <a:t>mostra</a:t>
            </a:r>
            <a:r>
              <a:rPr lang="en-US" sz="6000" dirty="0"/>
              <a:t> </a:t>
            </a:r>
            <a:r>
              <a:rPr lang="en-US" sz="6000" dirty="0" err="1"/>
              <a:t>sensibilidade</a:t>
            </a:r>
            <a:r>
              <a:rPr lang="en-US" sz="6000" dirty="0"/>
              <a:t> </a:t>
            </a:r>
            <a:r>
              <a:rPr lang="en-US" sz="6000" dirty="0" err="1"/>
              <a:t>intermediária</a:t>
            </a:r>
            <a:r>
              <a:rPr lang="en-US" sz="6000" dirty="0"/>
              <a:t> </a:t>
            </a:r>
            <a:r>
              <a:rPr lang="en-US" sz="6000" dirty="0" err="1"/>
              <a:t>à</a:t>
            </a:r>
            <a:r>
              <a:rPr lang="en-US" sz="6000" dirty="0"/>
              <a:t> </a:t>
            </a:r>
            <a:r>
              <a:rPr lang="en-US" sz="6000" dirty="0" err="1"/>
              <a:t>cefotaxima</a:t>
            </a:r>
            <a:r>
              <a:rPr lang="en-US" sz="6000" dirty="0"/>
              <a:t>, mas </a:t>
            </a:r>
            <a:r>
              <a:rPr lang="en-US" sz="6000" dirty="0" err="1"/>
              <a:t>foi</a:t>
            </a:r>
            <a:r>
              <a:rPr lang="en-US" sz="6000" dirty="0"/>
              <a:t> </a:t>
            </a:r>
            <a:r>
              <a:rPr lang="en-US" sz="6000" dirty="0" err="1"/>
              <a:t>extremamente</a:t>
            </a:r>
            <a:r>
              <a:rPr lang="en-US" sz="6000" dirty="0"/>
              <a:t> </a:t>
            </a:r>
            <a:r>
              <a:rPr lang="en-US" sz="6000" dirty="0" err="1" smtClean="0"/>
              <a:t>resistente</a:t>
            </a:r>
            <a:r>
              <a:rPr lang="en-US" sz="6000" dirty="0" smtClean="0"/>
              <a:t> </a:t>
            </a:r>
            <a:r>
              <a:rPr lang="en-US" sz="6000" dirty="0" err="1"/>
              <a:t>à</a:t>
            </a:r>
            <a:r>
              <a:rPr lang="en-US" sz="6000" dirty="0"/>
              <a:t> </a:t>
            </a:r>
            <a:r>
              <a:rPr lang="en-US" sz="6000" dirty="0" err="1"/>
              <a:t>penicilina</a:t>
            </a:r>
            <a:r>
              <a:rPr lang="en-US" sz="6000" dirty="0"/>
              <a:t> e </a:t>
            </a:r>
            <a:r>
              <a:rPr lang="en-US" sz="6000" dirty="0" err="1"/>
              <a:t>cefalexina</a:t>
            </a:r>
            <a:r>
              <a:rPr lang="en-US" sz="6000" dirty="0"/>
              <a:t>. </a:t>
            </a:r>
            <a:r>
              <a:rPr lang="en-US" sz="6000" dirty="0" smtClean="0"/>
              <a:t>O </a:t>
            </a:r>
            <a:r>
              <a:rPr lang="en-US" sz="6000" dirty="0" err="1"/>
              <a:t>diagnóstico</a:t>
            </a:r>
            <a:r>
              <a:rPr lang="en-US" sz="6000" dirty="0"/>
              <a:t> </a:t>
            </a:r>
            <a:r>
              <a:rPr lang="en-US" sz="6000" dirty="0" err="1"/>
              <a:t>precoce</a:t>
            </a:r>
            <a:r>
              <a:rPr lang="en-US" sz="6000" dirty="0"/>
              <a:t>, </a:t>
            </a:r>
            <a:r>
              <a:rPr lang="en-US" sz="6000" dirty="0" err="1"/>
              <a:t>tratamento</a:t>
            </a:r>
            <a:r>
              <a:rPr lang="en-US" sz="6000" dirty="0"/>
              <a:t> </a:t>
            </a:r>
            <a:r>
              <a:rPr lang="en-US" sz="6000" dirty="0" err="1"/>
              <a:t>adequado</a:t>
            </a:r>
            <a:r>
              <a:rPr lang="en-US" sz="6000" dirty="0"/>
              <a:t> e </a:t>
            </a:r>
            <a:r>
              <a:rPr lang="en-US" sz="6000" dirty="0" err="1"/>
              <a:t>oportuno</a:t>
            </a:r>
            <a:r>
              <a:rPr lang="en-US" sz="6000" dirty="0"/>
              <a:t> </a:t>
            </a:r>
            <a:r>
              <a:rPr lang="en-US" sz="6000" dirty="0" err="1"/>
              <a:t>são</a:t>
            </a:r>
            <a:r>
              <a:rPr lang="en-US" sz="6000" dirty="0"/>
              <a:t> </a:t>
            </a:r>
            <a:r>
              <a:rPr lang="en-US" sz="6000" dirty="0" err="1"/>
              <a:t>aspectos</a:t>
            </a:r>
            <a:r>
              <a:rPr lang="en-US" sz="6000" dirty="0"/>
              <a:t> </a:t>
            </a:r>
            <a:r>
              <a:rPr lang="en-US" sz="6000" dirty="0" err="1"/>
              <a:t>reveladores</a:t>
            </a:r>
            <a:r>
              <a:rPr lang="en-US" sz="6000" dirty="0"/>
              <a:t> de </a:t>
            </a:r>
            <a:r>
              <a:rPr lang="en-US" sz="6000" dirty="0" err="1"/>
              <a:t>sobrevivência</a:t>
            </a:r>
            <a:r>
              <a:rPr lang="en-US" sz="6000" dirty="0"/>
              <a:t>.</a:t>
            </a:r>
            <a:endParaRPr lang="pt-BR" sz="6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044353" y="36436348"/>
            <a:ext cx="3175059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REFERENCES:  1) </a:t>
            </a:r>
            <a:r>
              <a:rPr lang="en-US" sz="4000" dirty="0"/>
              <a:t>Lima-</a:t>
            </a:r>
            <a:r>
              <a:rPr lang="en-US" sz="4000" dirty="0" err="1"/>
              <a:t>Bittencourt</a:t>
            </a:r>
            <a:r>
              <a:rPr lang="en-US" sz="4000" dirty="0"/>
              <a:t> CI, </a:t>
            </a:r>
            <a:r>
              <a:rPr lang="en-US" sz="4000" dirty="0" err="1"/>
              <a:t>Astolfi-Filho</a:t>
            </a:r>
            <a:r>
              <a:rPr lang="en-US" sz="4000" dirty="0"/>
              <a:t> S, </a:t>
            </a:r>
            <a:r>
              <a:rPr lang="en-US" sz="4000" dirty="0" err="1"/>
              <a:t>Chartone</a:t>
            </a:r>
            <a:r>
              <a:rPr lang="en-US" sz="4000" dirty="0"/>
              <a:t>-Souza E, Santos FR, </a:t>
            </a:r>
            <a:r>
              <a:rPr lang="en-US" sz="4000" dirty="0" err="1"/>
              <a:t>Nascimento</a:t>
            </a:r>
            <a:r>
              <a:rPr lang="en-US" sz="4000" dirty="0"/>
              <a:t> AM: Analysis of </a:t>
            </a:r>
            <a:r>
              <a:rPr lang="en-US" sz="4000" dirty="0" err="1"/>
              <a:t>Chromobacterium</a:t>
            </a:r>
            <a:r>
              <a:rPr lang="en-US" sz="4000" dirty="0"/>
              <a:t> sp. natural isolates from different Brazilian </a:t>
            </a:r>
            <a:r>
              <a:rPr lang="en-US" sz="4000" dirty="0" smtClean="0"/>
              <a:t>ecosystems. </a:t>
            </a:r>
            <a:r>
              <a:rPr lang="en-US" sz="4000" i="1" dirty="0" smtClean="0"/>
              <a:t>BMC </a:t>
            </a:r>
            <a:r>
              <a:rPr lang="en-US" sz="4000" i="1" dirty="0" err="1"/>
              <a:t>Microbiol</a:t>
            </a:r>
            <a:r>
              <a:rPr lang="en-US" sz="4000" dirty="0"/>
              <a:t> </a:t>
            </a:r>
            <a:r>
              <a:rPr lang="en-US" sz="4000" dirty="0" smtClean="0"/>
              <a:t>2007, </a:t>
            </a:r>
            <a:r>
              <a:rPr lang="en-US" sz="4000" b="1" dirty="0"/>
              <a:t>7:</a:t>
            </a:r>
            <a:r>
              <a:rPr lang="en-US" sz="4000" dirty="0"/>
              <a:t>58. </a:t>
            </a:r>
            <a:r>
              <a:rPr lang="pt-BR" sz="4000" dirty="0" smtClean="0"/>
              <a:t>2) </a:t>
            </a:r>
            <a:r>
              <a:rPr lang="en-US" sz="4000" dirty="0"/>
              <a:t>Martinez R, </a:t>
            </a:r>
            <a:r>
              <a:rPr lang="en-US" sz="4000" dirty="0" err="1"/>
              <a:t>Velludo</a:t>
            </a:r>
            <a:r>
              <a:rPr lang="en-US" sz="4000" dirty="0"/>
              <a:t> MA, Santos VR, </a:t>
            </a:r>
            <a:r>
              <a:rPr lang="en-US" sz="4000" dirty="0" err="1"/>
              <a:t>Dinamarco</a:t>
            </a:r>
            <a:r>
              <a:rPr lang="en-US" sz="4000" dirty="0"/>
              <a:t> PV. </a:t>
            </a:r>
            <a:r>
              <a:rPr lang="en-US" sz="4000" i="1" dirty="0" err="1"/>
              <a:t>Chromobacterium</a:t>
            </a:r>
            <a:r>
              <a:rPr lang="en-US" sz="4000" i="1" dirty="0"/>
              <a:t> </a:t>
            </a:r>
            <a:r>
              <a:rPr lang="en-US" sz="4000" i="1" dirty="0" err="1"/>
              <a:t>violaceum</a:t>
            </a:r>
            <a:r>
              <a:rPr lang="en-US" sz="4000" dirty="0"/>
              <a:t> infection in Brazil: a case report. Rev </a:t>
            </a:r>
            <a:r>
              <a:rPr lang="en-US" sz="4000" dirty="0" err="1"/>
              <a:t>Inst</a:t>
            </a:r>
            <a:r>
              <a:rPr lang="en-US" sz="4000" dirty="0"/>
              <a:t> Med Trop Sao Paulo. 2000;42:111–</a:t>
            </a:r>
            <a:r>
              <a:rPr lang="en-US" sz="4000" dirty="0" smtClean="0"/>
              <a:t>3. 3) </a:t>
            </a:r>
            <a:r>
              <a:rPr lang="en-US" sz="4000" dirty="0"/>
              <a:t>Ray P, Sharma J, </a:t>
            </a:r>
            <a:r>
              <a:rPr lang="en-US" sz="4000" dirty="0" err="1"/>
              <a:t>Marak</a:t>
            </a:r>
            <a:r>
              <a:rPr lang="en-US" sz="4000" dirty="0"/>
              <a:t> SK, </a:t>
            </a:r>
            <a:r>
              <a:rPr lang="en-US" sz="4000" dirty="0" err="1"/>
              <a:t>Singhi</a:t>
            </a:r>
            <a:r>
              <a:rPr lang="en-US" sz="4000" dirty="0"/>
              <a:t> S, </a:t>
            </a:r>
            <a:r>
              <a:rPr lang="en-US" sz="4000" dirty="0" err="1"/>
              <a:t>Taneja</a:t>
            </a:r>
            <a:r>
              <a:rPr lang="en-US" sz="4000" dirty="0"/>
              <a:t> N, </a:t>
            </a:r>
            <a:r>
              <a:rPr lang="en-US" sz="4000" dirty="0" err="1"/>
              <a:t>Garg</a:t>
            </a:r>
            <a:r>
              <a:rPr lang="en-US" sz="4000" dirty="0"/>
              <a:t> RK, et al. </a:t>
            </a:r>
            <a:r>
              <a:rPr lang="en-US" sz="4000" dirty="0" err="1"/>
              <a:t>Chromobacterium</a:t>
            </a:r>
            <a:r>
              <a:rPr lang="en-US" sz="4000" dirty="0"/>
              <a:t> </a:t>
            </a:r>
            <a:r>
              <a:rPr lang="en-US" sz="4000" dirty="0" err="1"/>
              <a:t>violaceum</a:t>
            </a:r>
            <a:r>
              <a:rPr lang="en-US" sz="4000" dirty="0"/>
              <a:t> </a:t>
            </a:r>
            <a:r>
              <a:rPr lang="en-US" sz="4000" dirty="0" err="1"/>
              <a:t>septicaemia</a:t>
            </a:r>
            <a:r>
              <a:rPr lang="en-US" sz="4000" dirty="0"/>
              <a:t> from North India. Indian J Med Res. 2004;120:523–6</a:t>
            </a:r>
            <a:r>
              <a:rPr lang="en-US" sz="4000" dirty="0" smtClean="0"/>
              <a:t>. 4)</a:t>
            </a:r>
            <a:r>
              <a:rPr lang="en-US" sz="4000" dirty="0"/>
              <a:t> Davis ES. </a:t>
            </a:r>
            <a:r>
              <a:rPr lang="en-US" sz="4000" dirty="0" err="1"/>
              <a:t>Chromobacterium</a:t>
            </a:r>
            <a:r>
              <a:rPr lang="en-US" sz="4000" dirty="0"/>
              <a:t>. In: </a:t>
            </a:r>
            <a:r>
              <a:rPr lang="en-US" sz="4000" dirty="0" err="1"/>
              <a:t>Braude</a:t>
            </a:r>
            <a:r>
              <a:rPr lang="en-US" sz="4000" dirty="0"/>
              <a:t> AI, Davis CE, </a:t>
            </a:r>
            <a:r>
              <a:rPr lang="en-US" sz="4000" dirty="0" err="1"/>
              <a:t>Fierer</a:t>
            </a:r>
            <a:r>
              <a:rPr lang="en-US" sz="4000" dirty="0"/>
              <a:t> J, editors. Infectious diseases and medical microbiology. 2nd ed. Philadelphia: WB Saunders; 1986. pp. 358–</a:t>
            </a:r>
            <a:r>
              <a:rPr lang="en-US" sz="4000" dirty="0" smtClean="0"/>
              <a:t>61. 5) </a:t>
            </a:r>
            <a:r>
              <a:rPr lang="en-US" sz="4000" dirty="0" err="1"/>
              <a:t>Rai</a:t>
            </a:r>
            <a:r>
              <a:rPr lang="en-US" sz="4000" dirty="0"/>
              <a:t> R, </a:t>
            </a:r>
            <a:r>
              <a:rPr lang="en-US" sz="4000" dirty="0" err="1"/>
              <a:t>Karnaker</a:t>
            </a:r>
            <a:r>
              <a:rPr lang="en-US" sz="4000" dirty="0"/>
              <a:t> VK, </a:t>
            </a:r>
            <a:r>
              <a:rPr lang="en-US" sz="4000" dirty="0" err="1"/>
              <a:t>Shetty</a:t>
            </a:r>
            <a:r>
              <a:rPr lang="en-US" sz="4000" dirty="0"/>
              <a:t> V, </a:t>
            </a:r>
            <a:r>
              <a:rPr lang="en-US" sz="4000" dirty="0" err="1"/>
              <a:t>Krishnaprasad</a:t>
            </a:r>
            <a:r>
              <a:rPr lang="en-US" sz="4000" dirty="0"/>
              <a:t> MS. </a:t>
            </a:r>
            <a:r>
              <a:rPr lang="en-US" sz="4000" dirty="0" err="1"/>
              <a:t>Chromobacterium</a:t>
            </a:r>
            <a:r>
              <a:rPr lang="en-US" sz="4000" dirty="0"/>
              <a:t> </a:t>
            </a:r>
            <a:r>
              <a:rPr lang="en-US" sz="4000" dirty="0" err="1"/>
              <a:t>violaceum</a:t>
            </a:r>
            <a:r>
              <a:rPr lang="en-US" sz="4000" dirty="0"/>
              <a:t> </a:t>
            </a:r>
            <a:r>
              <a:rPr lang="en-US" sz="4000" dirty="0" err="1"/>
              <a:t>septicaemia</a:t>
            </a:r>
            <a:r>
              <a:rPr lang="en-US" sz="4000" dirty="0"/>
              <a:t>- A case report. Al </a:t>
            </a:r>
            <a:r>
              <a:rPr lang="en-US" sz="4000" dirty="0" err="1"/>
              <a:t>Ameen</a:t>
            </a:r>
            <a:r>
              <a:rPr lang="en-US" sz="4000" dirty="0"/>
              <a:t> J Med Sci. 2011;4:201–3</a:t>
            </a:r>
            <a:r>
              <a:rPr lang="en-US" sz="4000" dirty="0" smtClean="0"/>
              <a:t>. 6) </a:t>
            </a:r>
            <a:r>
              <a:rPr lang="en-US" sz="4000" dirty="0"/>
              <a:t>Chou YL, Yang PY, </a:t>
            </a:r>
            <a:r>
              <a:rPr lang="en-US" sz="4000" dirty="0" err="1"/>
              <a:t>Huan</a:t>
            </a:r>
            <a:r>
              <a:rPr lang="en-US" sz="4000" dirty="0"/>
              <a:t> CC, </a:t>
            </a:r>
            <a:r>
              <a:rPr lang="en-US" sz="4000" dirty="0" err="1"/>
              <a:t>Leu</a:t>
            </a:r>
            <a:r>
              <a:rPr lang="en-US" sz="4000" dirty="0"/>
              <a:t> SH, </a:t>
            </a:r>
            <a:r>
              <a:rPr lang="en-US" sz="4000" dirty="0" err="1"/>
              <a:t>Tsao</a:t>
            </a:r>
            <a:r>
              <a:rPr lang="en-US" sz="4000" dirty="0"/>
              <a:t> TC. Fatal and nonfatal </a:t>
            </a:r>
            <a:r>
              <a:rPr lang="en-US" sz="4000" dirty="0" err="1"/>
              <a:t>Chromobacterial</a:t>
            </a:r>
            <a:r>
              <a:rPr lang="en-US" sz="4000" dirty="0"/>
              <a:t> </a:t>
            </a:r>
            <a:r>
              <a:rPr lang="en-US" sz="4000" dirty="0" err="1"/>
              <a:t>septicaemia</a:t>
            </a:r>
            <a:r>
              <a:rPr lang="en-US" sz="4000" dirty="0"/>
              <a:t>: Report of two cases. Chang Gung Med J. 2000;23:492–</a:t>
            </a:r>
            <a:r>
              <a:rPr lang="en-US" sz="4000" dirty="0" smtClean="0"/>
              <a:t>7. 7) </a:t>
            </a:r>
            <a:r>
              <a:rPr lang="en-US" sz="4000" dirty="0" err="1"/>
              <a:t>Dutta</a:t>
            </a:r>
            <a:r>
              <a:rPr lang="en-US" sz="4000" dirty="0"/>
              <a:t> S. Multidrug resistant </a:t>
            </a:r>
            <a:r>
              <a:rPr lang="en-US" sz="4000" dirty="0" err="1"/>
              <a:t>Chromobacterium</a:t>
            </a:r>
            <a:r>
              <a:rPr lang="en-US" sz="4000" dirty="0"/>
              <a:t> </a:t>
            </a:r>
            <a:r>
              <a:rPr lang="en-US" sz="4000" dirty="0" err="1"/>
              <a:t>violaceum</a:t>
            </a:r>
            <a:r>
              <a:rPr lang="en-US" sz="4000" dirty="0"/>
              <a:t>: An </a:t>
            </a:r>
            <a:r>
              <a:rPr lang="en-US" sz="4000" dirty="0" err="1"/>
              <a:t>unsual</a:t>
            </a:r>
            <a:r>
              <a:rPr lang="en-US" sz="4000" dirty="0"/>
              <a:t> bacterium causing long standing wound abscess. Indian J Med </a:t>
            </a:r>
            <a:r>
              <a:rPr lang="en-US" sz="4000" dirty="0" err="1"/>
              <a:t>Microbiol</a:t>
            </a:r>
            <a:r>
              <a:rPr lang="en-US" sz="4000" dirty="0"/>
              <a:t>. 2003;21:217–8.</a:t>
            </a:r>
            <a:endParaRPr lang="pt-BR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18110249" y="5112868"/>
            <a:ext cx="15409712" cy="13434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0" dirty="0" err="1"/>
              <a:t>Dez</a:t>
            </a:r>
            <a:r>
              <a:rPr lang="en-US" sz="6000" dirty="0"/>
              <a:t> </a:t>
            </a:r>
            <a:r>
              <a:rPr lang="en-US" sz="6000" dirty="0" err="1"/>
              <a:t>dias</a:t>
            </a:r>
            <a:r>
              <a:rPr lang="en-US" sz="6000" dirty="0"/>
              <a:t> </a:t>
            </a:r>
            <a:r>
              <a:rPr lang="en-US" sz="6000" dirty="0" err="1"/>
              <a:t>após</a:t>
            </a:r>
            <a:r>
              <a:rPr lang="en-US" sz="6000" dirty="0"/>
              <a:t> o </a:t>
            </a:r>
            <a:r>
              <a:rPr lang="en-US" sz="6000" dirty="0" err="1" smtClean="0"/>
              <a:t>incidente</a:t>
            </a:r>
            <a:r>
              <a:rPr lang="en-US" sz="6000" dirty="0" smtClean="0"/>
              <a:t> </a:t>
            </a:r>
            <a:r>
              <a:rPr lang="en-US" sz="6000" dirty="0" err="1" smtClean="0"/>
              <a:t>procurou</a:t>
            </a:r>
            <a:r>
              <a:rPr lang="en-US" sz="6000" dirty="0" smtClean="0"/>
              <a:t> um </a:t>
            </a:r>
            <a:r>
              <a:rPr lang="en-US" sz="6000" dirty="0" err="1" smtClean="0"/>
              <a:t>serviço</a:t>
            </a:r>
            <a:r>
              <a:rPr lang="en-US" sz="6000" dirty="0" smtClean="0"/>
              <a:t> de </a:t>
            </a:r>
            <a:r>
              <a:rPr lang="en-US" sz="6000" dirty="0" err="1" smtClean="0"/>
              <a:t>emerg</a:t>
            </a:r>
            <a:r>
              <a:rPr lang="en-US" sz="6000" dirty="0" err="1" smtClean="0"/>
              <a:t>ência</a:t>
            </a:r>
            <a:r>
              <a:rPr lang="en-US" sz="6000" dirty="0" smtClean="0"/>
              <a:t> </a:t>
            </a:r>
            <a:r>
              <a:rPr lang="en-US" sz="6000" dirty="0" err="1" smtClean="0"/>
              <a:t>relatando</a:t>
            </a:r>
            <a:r>
              <a:rPr lang="en-US" sz="6000" dirty="0" smtClean="0"/>
              <a:t> </a:t>
            </a:r>
            <a:r>
              <a:rPr lang="en-US" sz="6000" dirty="0" err="1" smtClean="0"/>
              <a:t>cefal</a:t>
            </a:r>
            <a:r>
              <a:rPr lang="en-US" sz="6000" dirty="0" err="1" smtClean="0"/>
              <a:t>éia</a:t>
            </a:r>
            <a:r>
              <a:rPr lang="en-US" sz="6000" dirty="0" smtClean="0"/>
              <a:t> </a:t>
            </a:r>
            <a:r>
              <a:rPr lang="en-US" sz="6000" dirty="0" err="1" smtClean="0"/>
              <a:t>holocraniana</a:t>
            </a:r>
            <a:r>
              <a:rPr lang="en-US" sz="6000" dirty="0" smtClean="0"/>
              <a:t>, </a:t>
            </a:r>
            <a:r>
              <a:rPr lang="en-US" sz="6000" dirty="0" err="1" smtClean="0"/>
              <a:t>dor</a:t>
            </a:r>
            <a:r>
              <a:rPr lang="en-US" sz="6000" dirty="0" smtClean="0"/>
              <a:t> abdominal </a:t>
            </a:r>
            <a:r>
              <a:rPr lang="en-US" sz="6000" dirty="0" err="1" smtClean="0"/>
              <a:t>difusa</a:t>
            </a:r>
            <a:r>
              <a:rPr lang="en-US" sz="6000" dirty="0" smtClean="0"/>
              <a:t>, </a:t>
            </a:r>
            <a:r>
              <a:rPr lang="en-US" sz="6000" dirty="0" err="1" smtClean="0"/>
              <a:t>febre</a:t>
            </a:r>
            <a:r>
              <a:rPr lang="en-US" sz="6000" dirty="0" smtClean="0"/>
              <a:t> </a:t>
            </a:r>
            <a:r>
              <a:rPr lang="en-US" sz="6000" dirty="0" err="1" smtClean="0"/>
              <a:t>aferida</a:t>
            </a:r>
            <a:r>
              <a:rPr lang="en-US" sz="6000" dirty="0" smtClean="0"/>
              <a:t> de 40 </a:t>
            </a:r>
            <a:r>
              <a:rPr lang="en-US" sz="6000" dirty="0" err="1" smtClean="0"/>
              <a:t>graus</a:t>
            </a:r>
            <a:r>
              <a:rPr lang="en-US" sz="6000" dirty="0" smtClean="0"/>
              <a:t> </a:t>
            </a:r>
            <a:r>
              <a:rPr lang="en-US" sz="6000" dirty="0"/>
              <a:t>e </a:t>
            </a:r>
            <a:r>
              <a:rPr lang="en-US" sz="6000" dirty="0" err="1"/>
              <a:t>diarréia</a:t>
            </a:r>
            <a:r>
              <a:rPr lang="en-US" sz="6000" dirty="0"/>
              <a:t>. </a:t>
            </a:r>
            <a:r>
              <a:rPr lang="en-US" sz="6000" dirty="0" err="1" smtClean="0"/>
              <a:t>Recebeu</a:t>
            </a:r>
            <a:r>
              <a:rPr lang="en-US" sz="6000" dirty="0" smtClean="0"/>
              <a:t> </a:t>
            </a:r>
            <a:r>
              <a:rPr lang="en-US" sz="6000" dirty="0" err="1" smtClean="0"/>
              <a:t>alta</a:t>
            </a:r>
            <a:r>
              <a:rPr lang="en-US" sz="6000" dirty="0" smtClean="0"/>
              <a:t> </a:t>
            </a:r>
            <a:r>
              <a:rPr lang="en-US" sz="6000" dirty="0"/>
              <a:t>com </a:t>
            </a:r>
            <a:r>
              <a:rPr lang="en-US" sz="6000" dirty="0" err="1" smtClean="0"/>
              <a:t>prescriç</a:t>
            </a:r>
            <a:r>
              <a:rPr lang="en-US" sz="6000" dirty="0" err="1" smtClean="0"/>
              <a:t>ão</a:t>
            </a:r>
            <a:r>
              <a:rPr lang="en-US" sz="6000" dirty="0" smtClean="0"/>
              <a:t> de </a:t>
            </a:r>
            <a:r>
              <a:rPr lang="en-US" sz="6000" dirty="0" err="1" smtClean="0"/>
              <a:t>Amoxil</a:t>
            </a:r>
            <a:r>
              <a:rPr lang="en-US" sz="6000" dirty="0" smtClean="0"/>
              <a:t> </a:t>
            </a:r>
            <a:r>
              <a:rPr lang="en-US" sz="6000" dirty="0"/>
              <a:t>TM 500 mg </a:t>
            </a:r>
            <a:r>
              <a:rPr lang="en-US" sz="6000" dirty="0" smtClean="0"/>
              <a:t> via oral </a:t>
            </a:r>
            <a:r>
              <a:rPr lang="en-US" sz="6000" dirty="0" err="1" smtClean="0"/>
              <a:t>três</a:t>
            </a:r>
            <a:r>
              <a:rPr lang="en-US" sz="6000" dirty="0" smtClean="0"/>
              <a:t> </a:t>
            </a:r>
            <a:r>
              <a:rPr lang="en-US" sz="6000" dirty="0" err="1"/>
              <a:t>vezes</a:t>
            </a:r>
            <a:r>
              <a:rPr lang="en-US" sz="6000" dirty="0"/>
              <a:t> no dia. </a:t>
            </a:r>
            <a:r>
              <a:rPr lang="en-US" sz="6000" dirty="0" err="1"/>
              <a:t>Ao</a:t>
            </a:r>
            <a:r>
              <a:rPr lang="en-US" sz="6000" dirty="0"/>
              <a:t> </a:t>
            </a:r>
            <a:r>
              <a:rPr lang="en-US" sz="6000" dirty="0" err="1"/>
              <a:t>longo</a:t>
            </a:r>
            <a:r>
              <a:rPr lang="en-US" sz="6000" dirty="0"/>
              <a:t> dos </a:t>
            </a:r>
            <a:r>
              <a:rPr lang="en-US" sz="6000" dirty="0" err="1"/>
              <a:t>próximos</a:t>
            </a:r>
            <a:r>
              <a:rPr lang="en-US" sz="6000" dirty="0"/>
              <a:t> 5 </a:t>
            </a:r>
            <a:r>
              <a:rPr lang="en-US" sz="6000" dirty="0" err="1"/>
              <a:t>dias</a:t>
            </a:r>
            <a:r>
              <a:rPr lang="en-US" sz="6000" dirty="0"/>
              <a:t> </a:t>
            </a:r>
            <a:r>
              <a:rPr lang="en-US" sz="6000" dirty="0" err="1"/>
              <a:t>ele</a:t>
            </a:r>
            <a:r>
              <a:rPr lang="en-US" sz="6000" dirty="0"/>
              <a:t> </a:t>
            </a:r>
            <a:r>
              <a:rPr lang="en-US" sz="6000" dirty="0" err="1"/>
              <a:t>desenvolveu</a:t>
            </a:r>
            <a:r>
              <a:rPr lang="en-US" sz="6000" dirty="0"/>
              <a:t> </a:t>
            </a:r>
            <a:r>
              <a:rPr lang="en-US" sz="6000" dirty="0" err="1"/>
              <a:t>micronódulos</a:t>
            </a:r>
            <a:r>
              <a:rPr lang="en-US" sz="6000" dirty="0"/>
              <a:t> </a:t>
            </a:r>
            <a:r>
              <a:rPr lang="en-US" sz="6000" dirty="0" err="1" smtClean="0"/>
              <a:t>arroxeados</a:t>
            </a:r>
            <a:r>
              <a:rPr lang="en-US" sz="6000" dirty="0" smtClean="0"/>
              <a:t> </a:t>
            </a:r>
            <a:r>
              <a:rPr lang="en-US" sz="6000" dirty="0" err="1" smtClean="0"/>
              <a:t>na</a:t>
            </a:r>
            <a:r>
              <a:rPr lang="en-US" sz="6000" dirty="0" smtClean="0"/>
              <a:t> </a:t>
            </a:r>
            <a:r>
              <a:rPr lang="en-US" sz="6000" dirty="0" err="1" smtClean="0"/>
              <a:t>perna</a:t>
            </a:r>
            <a:r>
              <a:rPr lang="en-US" sz="6000" dirty="0"/>
              <a:t> </a:t>
            </a:r>
            <a:r>
              <a:rPr lang="en-US" sz="6000" dirty="0" smtClean="0"/>
              <a:t>e </a:t>
            </a:r>
            <a:r>
              <a:rPr lang="en-US" sz="6000" dirty="0" err="1" smtClean="0"/>
              <a:t>abdômen</a:t>
            </a:r>
            <a:r>
              <a:rPr lang="en-US" sz="6000" dirty="0"/>
              <a:t>, </a:t>
            </a:r>
            <a:r>
              <a:rPr lang="en-US" sz="6000" dirty="0" err="1"/>
              <a:t>insuficiência</a:t>
            </a:r>
            <a:r>
              <a:rPr lang="en-US" sz="6000" dirty="0"/>
              <a:t> </a:t>
            </a:r>
            <a:r>
              <a:rPr lang="en-US" sz="6000" dirty="0" err="1"/>
              <a:t>respiratória</a:t>
            </a:r>
            <a:r>
              <a:rPr lang="en-US" sz="6000" dirty="0"/>
              <a:t>, </a:t>
            </a:r>
            <a:r>
              <a:rPr lang="en-US" sz="6000" dirty="0" err="1" smtClean="0"/>
              <a:t>evoluindo</a:t>
            </a:r>
            <a:r>
              <a:rPr lang="en-US" sz="6000" dirty="0" smtClean="0"/>
              <a:t> </a:t>
            </a:r>
            <a:r>
              <a:rPr lang="en-US" sz="6000" dirty="0" err="1" smtClean="0"/>
              <a:t>para</a:t>
            </a:r>
            <a:r>
              <a:rPr lang="en-US" sz="6000" dirty="0" smtClean="0"/>
              <a:t> </a:t>
            </a:r>
            <a:r>
              <a:rPr lang="en-US" sz="6000" dirty="0" err="1" smtClean="0"/>
              <a:t>choque</a:t>
            </a:r>
            <a:r>
              <a:rPr lang="en-US" sz="6000" dirty="0" smtClean="0"/>
              <a:t> </a:t>
            </a:r>
            <a:r>
              <a:rPr lang="en-US" sz="6000" dirty="0" err="1" smtClean="0"/>
              <a:t>s</a:t>
            </a:r>
            <a:r>
              <a:rPr lang="en-US" sz="6000" dirty="0" err="1" smtClean="0"/>
              <a:t>éptico</a:t>
            </a:r>
            <a:r>
              <a:rPr lang="en-US" sz="6000" dirty="0" smtClean="0"/>
              <a:t> </a:t>
            </a:r>
            <a:r>
              <a:rPr lang="en-US" sz="6000" dirty="0" smtClean="0"/>
              <a:t>grave. </a:t>
            </a:r>
            <a:r>
              <a:rPr lang="en-US" sz="6000" dirty="0" err="1"/>
              <a:t>Ele</a:t>
            </a:r>
            <a:r>
              <a:rPr lang="en-US" sz="6000" dirty="0"/>
              <a:t> </a:t>
            </a:r>
            <a:r>
              <a:rPr lang="en-US" sz="6000" dirty="0" err="1"/>
              <a:t>foi</a:t>
            </a:r>
            <a:r>
              <a:rPr lang="en-US" sz="6000" dirty="0"/>
              <a:t> </a:t>
            </a:r>
            <a:r>
              <a:rPr lang="en-US" sz="6000" dirty="0" err="1"/>
              <a:t>imediatamente</a:t>
            </a:r>
            <a:r>
              <a:rPr lang="en-US" sz="6000" dirty="0"/>
              <a:t> </a:t>
            </a:r>
            <a:r>
              <a:rPr lang="en-US" sz="6000" dirty="0" err="1"/>
              <a:t>internado</a:t>
            </a:r>
            <a:r>
              <a:rPr lang="en-US" sz="6000" dirty="0"/>
              <a:t> </a:t>
            </a:r>
            <a:r>
              <a:rPr lang="en-US" sz="6000" dirty="0" err="1"/>
              <a:t>em</a:t>
            </a:r>
            <a:r>
              <a:rPr lang="en-US" sz="6000" dirty="0"/>
              <a:t> </a:t>
            </a:r>
            <a:r>
              <a:rPr lang="en-US" sz="6000" dirty="0" err="1"/>
              <a:t>medicina</a:t>
            </a:r>
            <a:r>
              <a:rPr lang="en-US" sz="6000" dirty="0"/>
              <a:t> </a:t>
            </a:r>
            <a:r>
              <a:rPr lang="en-US" sz="6000" dirty="0" err="1"/>
              <a:t>Unidade</a:t>
            </a:r>
            <a:r>
              <a:rPr lang="en-US" sz="6000" dirty="0"/>
              <a:t> de </a:t>
            </a:r>
            <a:r>
              <a:rPr lang="en-US" sz="6000" dirty="0" err="1"/>
              <a:t>Terapia</a:t>
            </a:r>
            <a:r>
              <a:rPr lang="en-US" sz="6000" dirty="0"/>
              <a:t> </a:t>
            </a:r>
            <a:r>
              <a:rPr lang="en-US" sz="6000" dirty="0" err="1"/>
              <a:t>Intensiva</a:t>
            </a:r>
            <a:r>
              <a:rPr lang="en-US" sz="6000" dirty="0"/>
              <a:t> </a:t>
            </a:r>
            <a:r>
              <a:rPr lang="en-US" sz="6000" dirty="0" err="1" smtClean="0"/>
              <a:t>evoluindo</a:t>
            </a:r>
            <a:r>
              <a:rPr lang="en-US" sz="6000" dirty="0" smtClean="0"/>
              <a:t> </a:t>
            </a:r>
            <a:r>
              <a:rPr lang="en-US" sz="6000" dirty="0" err="1" smtClean="0"/>
              <a:t>para</a:t>
            </a:r>
            <a:r>
              <a:rPr lang="en-US" sz="6000" dirty="0" smtClean="0"/>
              <a:t> </a:t>
            </a:r>
            <a:r>
              <a:rPr lang="en-US" sz="6000" dirty="0" err="1" smtClean="0"/>
              <a:t>óbito</a:t>
            </a:r>
            <a:r>
              <a:rPr lang="en-US" sz="6000" dirty="0" smtClean="0"/>
              <a:t> </a:t>
            </a:r>
            <a:r>
              <a:rPr lang="en-US" sz="6000" dirty="0" err="1" smtClean="0"/>
              <a:t>dentro</a:t>
            </a:r>
            <a:r>
              <a:rPr lang="en-US" sz="6000" dirty="0" smtClean="0"/>
              <a:t> </a:t>
            </a:r>
            <a:r>
              <a:rPr lang="en-US" sz="6000" dirty="0"/>
              <a:t>de </a:t>
            </a:r>
            <a:r>
              <a:rPr lang="en-US" sz="6000" dirty="0" err="1"/>
              <a:t>alguns</a:t>
            </a:r>
            <a:r>
              <a:rPr lang="en-US" sz="6000" dirty="0"/>
              <a:t> </a:t>
            </a:r>
            <a:r>
              <a:rPr lang="en-US" sz="6000" dirty="0" err="1"/>
              <a:t>dias</a:t>
            </a:r>
            <a:r>
              <a:rPr lang="en-US" sz="6000" dirty="0"/>
              <a:t> </a:t>
            </a:r>
            <a:r>
              <a:rPr lang="en-US" sz="6000" dirty="0" err="1"/>
              <a:t>após</a:t>
            </a:r>
            <a:r>
              <a:rPr lang="en-US" sz="6000" dirty="0"/>
              <a:t> </a:t>
            </a:r>
            <a:r>
              <a:rPr lang="en-US" sz="6000" dirty="0" err="1"/>
              <a:t>os</a:t>
            </a:r>
            <a:r>
              <a:rPr lang="en-US" sz="6000" dirty="0"/>
              <a:t> </a:t>
            </a:r>
            <a:r>
              <a:rPr lang="en-US" sz="6000" dirty="0" err="1"/>
              <a:t>sintomas</a:t>
            </a:r>
            <a:r>
              <a:rPr lang="en-US" sz="6000" dirty="0"/>
              <a:t> </a:t>
            </a:r>
            <a:r>
              <a:rPr lang="en-US" sz="6000" dirty="0" err="1"/>
              <a:t>começaram</a:t>
            </a:r>
            <a:r>
              <a:rPr lang="en-US" sz="6000" dirty="0"/>
              <a:t>. </a:t>
            </a:r>
            <a:r>
              <a:rPr lang="en-US" sz="6000" dirty="0" err="1" smtClean="0"/>
              <a:t>Duas</a:t>
            </a:r>
            <a:r>
              <a:rPr lang="en-US" sz="6000" dirty="0" smtClean="0"/>
              <a:t> </a:t>
            </a:r>
            <a:r>
              <a:rPr lang="en-US" sz="6000" dirty="0" err="1" smtClean="0"/>
              <a:t>hemoculturas</a:t>
            </a:r>
            <a:r>
              <a:rPr lang="en-US" sz="6000" dirty="0" smtClean="0"/>
              <a:t> </a:t>
            </a:r>
            <a:r>
              <a:rPr lang="en-US" sz="6000" dirty="0" err="1" smtClean="0"/>
              <a:t>isolaram</a:t>
            </a:r>
            <a:r>
              <a:rPr lang="en-US" sz="6000" dirty="0" smtClean="0"/>
              <a:t> </a:t>
            </a:r>
            <a:r>
              <a:rPr lang="en-US" sz="6000" dirty="0"/>
              <a:t>C. </a:t>
            </a:r>
            <a:r>
              <a:rPr lang="en-US" sz="6000" dirty="0" err="1"/>
              <a:t>violaceum</a:t>
            </a:r>
            <a:r>
              <a:rPr lang="en-US" sz="6000" i="1" dirty="0" smtClean="0"/>
              <a:t>. </a:t>
            </a:r>
            <a:endParaRPr lang="en-US" sz="6000" dirty="0" smtClean="0"/>
          </a:p>
          <a:p>
            <a:endParaRPr lang="en-US" dirty="0"/>
          </a:p>
        </p:txBody>
      </p:sp>
      <p:pic>
        <p:nvPicPr>
          <p:cNvPr id="19" name="Picture 2" descr="http://www.santaisabel.com.br/imagens/logo_hospital_santa_isabel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5345" y="648372"/>
            <a:ext cx="4608512" cy="1974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81879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5734</TotalTime>
  <Words>698</Words>
  <Application>Microsoft Macintosh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do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Luiza Dadan</dc:creator>
  <cp:lastModifiedBy>Priscila Prada</cp:lastModifiedBy>
  <cp:revision>23</cp:revision>
  <dcterms:created xsi:type="dcterms:W3CDTF">2015-08-18T20:10:37Z</dcterms:created>
  <dcterms:modified xsi:type="dcterms:W3CDTF">2015-10-02T00:34:52Z</dcterms:modified>
</cp:coreProperties>
</file>